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40" r:id="rId5"/>
    <p:sldMasterId id="214748374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y="6858000" cx="9144000"/>
  <p:notesSz cx="6858000" cy="9144000"/>
  <p:embeddedFontLst>
    <p:embeddedFont>
      <p:font typeface="Lexend Light"/>
      <p:regular r:id="rId70"/>
      <p:bold r:id="rId71"/>
    </p:embeddedFont>
    <p:embeddedFont>
      <p:font typeface="Nunito"/>
      <p:regular r:id="rId72"/>
      <p:bold r:id="rId73"/>
      <p:italic r:id="rId74"/>
      <p:boldItalic r:id="rId75"/>
    </p:embeddedFont>
    <p:embeddedFont>
      <p:font typeface="Outfit"/>
      <p:regular r:id="rId76"/>
      <p:bold r:id="rId77"/>
    </p:embeddedFont>
    <p:embeddedFont>
      <p:font typeface="Maven Pro"/>
      <p:regular r:id="rId78"/>
      <p:bold r:id="rId79"/>
    </p:embeddedFont>
    <p:embeddedFont>
      <p:font typeface="Lexend"/>
      <p:regular r:id="rId80"/>
      <p:bold r:id="rId81"/>
    </p:embeddedFont>
    <p:embeddedFont>
      <p:font typeface="Archivo Black"/>
      <p:regular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539A73D-BDA3-443F-A987-1D0E3B60AE93}">
  <a:tblStyle styleId="{2539A73D-BDA3-443F-A987-1D0E3B60AE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CB30018-B934-4F95-AC1A-0CC9D8FC0EDB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Lexend-regular.fntdata"/><Relationship Id="rId82" Type="http://schemas.openxmlformats.org/officeDocument/2006/relationships/font" Target="fonts/ArchivoBlack-regular.fntdata"/><Relationship Id="rId81" Type="http://schemas.openxmlformats.org/officeDocument/2006/relationships/font" Target="fonts/Lexen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Nunito-bold.fntdata"/><Relationship Id="rId72" Type="http://schemas.openxmlformats.org/officeDocument/2006/relationships/font" Target="fonts/Nunito-regular.fntdata"/><Relationship Id="rId31" Type="http://schemas.openxmlformats.org/officeDocument/2006/relationships/slide" Target="slides/slide24.xml"/><Relationship Id="rId75" Type="http://schemas.openxmlformats.org/officeDocument/2006/relationships/font" Target="fonts/Nunito-boldItalic.fntdata"/><Relationship Id="rId30" Type="http://schemas.openxmlformats.org/officeDocument/2006/relationships/slide" Target="slides/slide23.xml"/><Relationship Id="rId74" Type="http://schemas.openxmlformats.org/officeDocument/2006/relationships/font" Target="fonts/Nunito-italic.fntdata"/><Relationship Id="rId33" Type="http://schemas.openxmlformats.org/officeDocument/2006/relationships/slide" Target="slides/slide26.xml"/><Relationship Id="rId77" Type="http://schemas.openxmlformats.org/officeDocument/2006/relationships/font" Target="fonts/Outfit-bold.fntdata"/><Relationship Id="rId32" Type="http://schemas.openxmlformats.org/officeDocument/2006/relationships/slide" Target="slides/slide25.xml"/><Relationship Id="rId76" Type="http://schemas.openxmlformats.org/officeDocument/2006/relationships/font" Target="fonts/Outfit-regular.fntdata"/><Relationship Id="rId35" Type="http://schemas.openxmlformats.org/officeDocument/2006/relationships/slide" Target="slides/slide28.xml"/><Relationship Id="rId79" Type="http://schemas.openxmlformats.org/officeDocument/2006/relationships/font" Target="fonts/MavenPro-bold.fntdata"/><Relationship Id="rId34" Type="http://schemas.openxmlformats.org/officeDocument/2006/relationships/slide" Target="slides/slide27.xml"/><Relationship Id="rId78" Type="http://schemas.openxmlformats.org/officeDocument/2006/relationships/font" Target="fonts/MavenPro-regular.fntdata"/><Relationship Id="rId71" Type="http://schemas.openxmlformats.org/officeDocument/2006/relationships/font" Target="fonts/LexendLight-bold.fntdata"/><Relationship Id="rId70" Type="http://schemas.openxmlformats.org/officeDocument/2006/relationships/font" Target="fonts/LexendLight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4b50889d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4b50889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2ccc3b78bc2_1_11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2ccc3b78bc2_1_1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2ccc3b78bc2_1_11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2ccc3b78bc2_1_1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ccc3b78bc2_1_11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2ccc3b78bc2_1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2ccc3b78bc2_1_11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2ccc3b78bc2_1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2ccc3b78bc2_1_11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2ccc3b78bc2_1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2ccc3b78bc2_1_11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2ccc3b78bc2_1_1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2ccc3b78bc2_1_12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2ccc3b78bc2_1_1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ccc3b78bc2_1_12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2ccc3b78bc2_1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2ccc3b78bc2_1_12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2ccc3b78bc2_1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2ccc3b78bc2_1_12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2ccc3b78bc2_1_1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2ccc3b78bc2_1_4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2ccc3b78bc2_1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2cf2a4965fd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2cf2a4965f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ccc3b78bc2_1_13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2ccc3b78bc2_1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2ccc3b78bc2_1_13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2ccc3b78bc2_1_1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2ccc3b78bc2_1_13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2ccc3b78bc2_1_1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g2ccc3b78bc2_1_13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9" name="Google Shape;1729;g2ccc3b78bc2_1_1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2ccc3b78bc2_1_13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Google Shape;1736;g2ccc3b78bc2_1_1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ccc3b78bc2_1_13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2ccc3b78bc2_1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2ccc3b78bc2_1_14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2ccc3b78bc2_1_1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2ccc3b78bc2_1_14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2ccc3b78bc2_1_1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- 文字雲程式碼 Colab：https://colab.research.google.com/drive/1pHMpgJ9q0vpaBUqt8f8HB-xrytUvbGfD?usp=sharing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- 文字雲繪製 WordClouds.com：https://www.wordclouds.com/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2ccc3b78bc2_1_36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2ccc3b78bc2_1_3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2ccc3b78bc2_1_44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2ccc3b78bc2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2ccc3b78bc2_1_36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2ccc3b78bc2_1_3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2ccc3b78bc2_1_369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2ccc3b78bc2_1_3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2ccc3b78bc2_1_37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2ccc3b78bc2_1_3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2ccc3b78bc2_1_47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Google Shape;1859;g2ccc3b78bc2_1_4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2ccc3b78bc2_1_48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2ccc3b78bc2_1_4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2ccc3b78bc2_1_48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2ccc3b78bc2_1_4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2ccc3b78bc2_1_16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2ccc3b78bc2_1_1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- 文字雲程式碼 Colab：https://colab.research.google.com/drive/1pHMpgJ9q0vpaBUqt8f8HB-xrytUvbGfD?usp=sharing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- 文字雲繪製 WordClouds.com：https://www.wordclouds.com/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2ccc3b78bc2_1_15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2ccc3b78bc2_1_1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2ccc3b78bc2_1_5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2ccc3b78bc2_1_5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2ccc3b78bc2_1_15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2ccc3b78bc2_1_1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2ccc3b78bc2_1_4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2ccc3b78bc2_1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2ccc3b78bc2_1_15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2ccc3b78bc2_1_1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2ccc3b78bc2_1_15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2ccc3b78bc2_1_1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2ccc3b78bc2_1_15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2ccc3b78bc2_1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2ccc3b78bc2_1_15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2ccc3b78bc2_1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2ccc3b78bc2_1_15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2ccc3b78bc2_1_1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2ccc3b78bc2_1_15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2ccc3b78bc2_1_1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2ccc3b78bc2_1_16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2ccc3b78bc2_1_1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2ccc3b78bc2_1_55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2ccc3b78bc2_1_5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2ccc3b78bc2_1_14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2ccc3b78bc2_1_1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2ccc3b78bc2_1_14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2ccc3b78bc2_1_1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ccc3b78bc2_1_4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2ccc3b78bc2_1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0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2ccc3b78bc2_1_14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2ccc3b78bc2_1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2ccc3b78bc2_1_26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2ccc3b78bc2_1_2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2ccc3b78bc2_1_26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2ccc3b78bc2_1_2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2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2ccc3b78bc2_1_14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2ccc3b78bc2_1_1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2ccc3b78bc2_1_15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2ccc3b78bc2_1_1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2ccc3b78bc2_1_48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9" name="Google Shape;2109;g2ccc3b78bc2_1_4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2ccc3b78bc2_1_52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2ccc3b78bc2_1_5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2ccc3b78bc2_1_52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2ccc3b78bc2_1_5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2ccc3b78bc2_1_52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2ccc3b78bc2_1_5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2ccc3b78bc2_1_52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2ccc3b78bc2_1_5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2ccc3b78bc2_1_5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2ccc3b78bc2_1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g2ccc3b78bc2_1_487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4" name="Google Shape;2164;g2ccc3b78bc2_1_4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2ccc3b78bc2_1_48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2ccc3b78bc2_1_4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14b546fdf9f_4_1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14b546fdf9f_4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2ccc3b78bc2_1_5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2ccc3b78bc2_1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ccc3b78bc2_1_8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2ccc3b78bc2_1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ccc3b78bc2_1_10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2ccc3b78bc2_1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9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openxmlformats.org/officeDocument/2006/relationships/hyperlink" Target="http://iclass.tku.edu.tw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hyperlink" Target="http://iclass.tku.edu.tw" TargetMode="External"/><Relationship Id="rId8" Type="http://schemas.openxmlformats.org/officeDocument/2006/relationships/image" Target="../media/image1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hyperlink" Target="mailto:chenyt@tku.edu.tw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30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5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27.jpg"/><Relationship Id="rId4" Type="http://schemas.openxmlformats.org/officeDocument/2006/relationships/image" Target="../media/image32.png"/><Relationship Id="rId5" Type="http://schemas.openxmlformats.org/officeDocument/2006/relationships/image" Target="../media/image1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27.jpg"/><Relationship Id="rId4" Type="http://schemas.openxmlformats.org/officeDocument/2006/relationships/image" Target="../media/image32.png"/><Relationship Id="rId5" Type="http://schemas.openxmlformats.org/officeDocument/2006/relationships/image" Target="../media/image12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36.gif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09224" y="601063"/>
            <a:ext cx="2945100" cy="58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05309" y="601181"/>
            <a:ext cx="2945100" cy="588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2600"/>
              <a:buNone/>
              <a:defRPr b="0" sz="26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2"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6" name="Google Shape;16;p2"/>
          <p:cNvGrpSpPr/>
          <p:nvPr/>
        </p:nvGrpSpPr>
        <p:grpSpPr>
          <a:xfrm>
            <a:off x="3689187" y="846931"/>
            <a:ext cx="5017488" cy="5164131"/>
            <a:chOff x="3689187" y="846931"/>
            <a:chExt cx="5017488" cy="5164131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33368" r="0" t="0"/>
            <a:stretch/>
          </p:blipFill>
          <p:spPr>
            <a:xfrm>
              <a:off x="4796381" y="2015746"/>
              <a:ext cx="3514500" cy="351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4689372" y="1848694"/>
              <a:ext cx="3519300" cy="371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5400000">
              <a:off x="3465117" y="4243165"/>
              <a:ext cx="1991966" cy="1543826"/>
              <a:chOff x="3337500" y="1640525"/>
              <a:chExt cx="3773378" cy="30858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5144076" y="846931"/>
              <a:ext cx="1887821" cy="1628994"/>
              <a:chOff x="3337500" y="1640525"/>
              <a:chExt cx="3773378" cy="30858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7073757" y="4914357"/>
              <a:ext cx="1299300" cy="555194"/>
              <a:chOff x="7243875" y="3780983"/>
              <a:chExt cx="1299300" cy="5262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3" name="Google Shape;33;p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6" name="Google Shape;36;p2"/>
            <p:cNvGrpSpPr/>
            <p:nvPr/>
          </p:nvGrpSpPr>
          <p:grpSpPr>
            <a:xfrm>
              <a:off x="4973494" y="1727561"/>
              <a:ext cx="1016876" cy="1072905"/>
              <a:chOff x="5143612" y="760610"/>
              <a:chExt cx="1016876" cy="1016876"/>
            </a:xfrm>
          </p:grpSpPr>
          <p:grpSp>
            <p:nvGrpSpPr>
              <p:cNvPr id="37" name="Google Shape;37;p2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3"/>
                </a:solidFill>
                <a:ln cap="flat" cmpd="sng" w="114300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" name="Google Shape;39;p2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2" name="Google Shape;42;p2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7809973" y="2554402"/>
              <a:ext cx="896702" cy="946111"/>
              <a:chOff x="611807" y="3895284"/>
              <a:chExt cx="896702" cy="896702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2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" name="Google Shape;49;p2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2" name="Google Shape;52;p2"/>
          <p:cNvSpPr txBox="1"/>
          <p:nvPr>
            <p:ph idx="3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/>
          <p:nvPr>
            <p:ph type="title"/>
          </p:nvPr>
        </p:nvSpPr>
        <p:spPr>
          <a:xfrm>
            <a:off x="715550" y="3808133"/>
            <a:ext cx="36189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7" name="Google Shape;217;p11"/>
          <p:cNvSpPr txBox="1"/>
          <p:nvPr>
            <p:ph hasCustomPrompt="1" idx="2" type="title"/>
          </p:nvPr>
        </p:nvSpPr>
        <p:spPr>
          <a:xfrm>
            <a:off x="964534" y="1705596"/>
            <a:ext cx="10347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6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/>
          <p:nvPr>
            <p:ph idx="1" type="subTitle"/>
          </p:nvPr>
        </p:nvSpPr>
        <p:spPr>
          <a:xfrm>
            <a:off x="715550" y="4974000"/>
            <a:ext cx="42510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1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20" name="Google Shape;220;p1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221" name="Google Shape;221;p1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22" name="Google Shape;222;p1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23" name="Google Shape;223;p1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5" name="Google Shape;225;p11"/>
          <p:cNvSpPr txBox="1"/>
          <p:nvPr>
            <p:ph hasCustomPrompt="1" idx="4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26" name="Google Shape;226;p1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29" name="Google Shape;229;p12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0" name="Google Shape;230;p12"/>
          <p:cNvSpPr txBox="1"/>
          <p:nvPr>
            <p:ph idx="2"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1" name="Google Shape;231;p12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32" name="Google Shape;232;p1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33" name="Google Shape;233;p1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34" name="Google Shape;234;p1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35" name="Google Shape;235;p1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7" name="Google Shape;237;p1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42" name="Google Shape;242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6" name="Google Shape;246;p13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7" name="Google Shape;247;p13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2" name="Google Shape;252;p1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3" name="Google Shape;253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57" name="Google Shape;257;p14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58" name="Google Shape;258;p1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" name="Google Shape;261;p1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62" name="Google Shape;262;p1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63" name="Google Shape;263;p1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" name="Google Shape;266;p1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67" name="Google Shape;267;p1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6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4" name="Google Shape;27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78" name="Google Shape;278;p15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79" name="Google Shape;279;p1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1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83" name="Google Shape;283;p1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7" name="Google Shape;287;p1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88" name="Google Shape;288;p1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291" name="Google Shape;291;p15"/>
          <p:cNvCxnSpPr/>
          <p:nvPr/>
        </p:nvCxnSpPr>
        <p:spPr>
          <a:xfrm>
            <a:off x="471800" y="3575775"/>
            <a:ext cx="79617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92" name="Google Shape;292;p15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3" name="Google Shape;293;p15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4" name="Google Shape;294;p15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95" name="Google Shape;295;p15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 1">
  <p:cSld name="TITLE_AND_BODY_1_6_1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8" name="Google Shape;298;p1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0" name="Google Shape;300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04" name="Google Shape;304;p1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05" name="Google Shape;305;p1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8" name="Google Shape;308;p1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09" name="Google Shape;309;p1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10" name="Google Shape;310;p1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" name="Google Shape;313;p1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14" name="Google Shape;314;p1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7" name="Google Shape;317;p16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8" name="Google Shape;318;p16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9" name="Google Shape;319;p16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0" name="Google Shape;320;p16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27" name="Google Shape;327;p1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28" name="Google Shape;328;p1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" name="Google Shape;331;p1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32" name="Google Shape;332;p1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33" name="Google Shape;333;p1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" name="Google Shape;336;p1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37" name="Google Shape;337;p1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0" name="Google Shape;340;p17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1" name="Google Shape;341;p17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2" name="Google Shape;342;p1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3" name="Google Shape;343;p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50" name="Google Shape;350;p1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51" name="Google Shape;351;p1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4" name="Google Shape;354;p1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55" name="Google Shape;355;p1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6" name="Google Shape;356;p1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9" name="Google Shape;359;p1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60" name="Google Shape;360;p1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1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3" name="Google Shape;363;p18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64" name="Google Shape;364;p18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65" name="Google Shape;365;p18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6" name="Google Shape;366;p18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7" name="Google Shape;367;p1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8" name="Google Shape;368;p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76" name="Google Shape;376;p1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" name="Google Shape;379;p1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80" name="Google Shape;380;p1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81" name="Google Shape;381;p1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1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85" name="Google Shape;385;p1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8" name="Google Shape;388;p19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9" name="Google Shape;389;p19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90" name="Google Shape;390;p19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1" name="Google Shape;391;p19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2" name="Google Shape;392;p1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3" name="Google Shape;393;p19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94" name="Google Shape;394;p19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5" name="Google Shape;395;p1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 1">
  <p:cSld name="TITLE_AND_BODY_1_3_1_1_1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0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9" name="Google Shape;399;p20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0" name="Google Shape;400;p20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1" name="Google Shape;401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05" name="Google Shape;405;p2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06" name="Google Shape;406;p2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9" name="Google Shape;409;p2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10" name="Google Shape;410;p2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11" name="Google Shape;411;p2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2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4" name="Google Shape;414;p2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15" name="Google Shape;415;p2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2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8" name="Google Shape;418;p2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9" name="Google Shape;419;p2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">
  <p:cSld name="TITLE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604756" y="2015746"/>
            <a:ext cx="3514500" cy="3519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" name="Google Shape;59;p3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61" name="Google Shape;61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65" name="Google Shape;65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69" name="Google Shape;69;p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2894994" y="1559061"/>
            <a:ext cx="1016876" cy="1072905"/>
            <a:chOff x="5143612" y="760610"/>
            <a:chExt cx="1016876" cy="10168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3" name="Google Shape;83;p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770673" y="1361302"/>
            <a:ext cx="896702" cy="946111"/>
            <a:chOff x="611807" y="3895284"/>
            <a:chExt cx="896702" cy="896702"/>
          </a:xfrm>
        </p:grpSpPr>
        <p:grpSp>
          <p:nvGrpSpPr>
            <p:cNvPr id="85" name="Google Shape;85;p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2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96" name="Google Shape;96;p3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97" name="Google Shape;97;p3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8" name="Google Shape;98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9"/>
              </a:rPr>
              <a:t>http://iclass.tku.edu.tw</a:t>
            </a:r>
            <a:endParaRPr sz="2200" u="sn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3" name="Google Shape;423;p2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4" name="Google Shape;424;p2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8" name="Google Shape;428;p2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/>
          <p:nvPr/>
        </p:nvSpPr>
        <p:spPr>
          <a:xfrm>
            <a:off x="8218880" y="5897940"/>
            <a:ext cx="733188" cy="7331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2"/>
          <p:cNvSpPr/>
          <p:nvPr/>
        </p:nvSpPr>
        <p:spPr>
          <a:xfrm>
            <a:off x="8332726" y="6025900"/>
            <a:ext cx="531699" cy="531699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2"/>
          <p:cNvSpPr/>
          <p:nvPr/>
        </p:nvSpPr>
        <p:spPr>
          <a:xfrm>
            <a:off x="8300619" y="5984812"/>
            <a:ext cx="531699" cy="5316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4" name="Google Shape;434;p22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35" name="Google Shape;435;p2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36" name="Google Shape;436;p22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37" name="Google Shape;437;p2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38" name="Google Shape;438;p2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39" name="Google Shape;439;p2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40" name="Google Shape;440;p2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2" name="Google Shape;442;p2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43" name="Google Shape;443;p2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44" name="Google Shape;444;p2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7" name="Google Shape;447;p2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48" name="Google Shape;448;p2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2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1" name="Google Shape;451;p22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452" name="Google Shape;452;p2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55" name="Google Shape;455;p22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56" name="Google Shape;456;p22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57" name="Google Shape;457;p22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8" name="Google Shape;458;p22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4" name="Google Shape;464;p2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5" name="Google Shape;465;p23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66" name="Google Shape;466;p2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67" name="Google Shape;467;p2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68" name="Google Shape;468;p2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9" name="Google Shape;469;p2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1" name="Google Shape;471;p2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72" name="Google Shape;472;p2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" name="Google Shape;476;p2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77" name="Google Shape;477;p2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0" name="Google Shape;480;p23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481" name="Google Shape;481;p2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84" name="Google Shape;484;p23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85" name="Google Shape;485;p23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6" name="Google Shape;486;p23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">
  <p:cSld name="TITLE_AND_BODY_1_2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9" name="Google Shape;489;p2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90" name="Google Shape;490;p24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491" name="Google Shape;491;p24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92" name="Google Shape;492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96" name="Google Shape;496;p2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97" name="Google Shape;497;p2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98" name="Google Shape;498;p2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99" name="Google Shape;499;p2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1" name="Google Shape;501;p24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02" name="Google Shape;502;p2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2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06" name="Google Shape;506;p2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07" name="Google Shape;507;p2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0" name="Google Shape;510;p2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11" name="Google Shape;511;p2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2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">
  <p:cSld name="TITLE_AND_BODY_1_1_2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9" name="Google Shape;519;p25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20" name="Google Shape;520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1" name="Google Shape;521;p25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22" name="Google Shape;522;p2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23" name="Google Shape;523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24" name="Google Shape;524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25" name="Google Shape;525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7" name="Google Shape;527;p25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28" name="Google Shape;528;p25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" name="Google Shape;531;p25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32" name="Google Shape;532;p25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5" name="Google Shape;535;p25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36" name="Google Shape;536;p2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39" name="Google Shape;539;p25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40" name="Google Shape;540;p25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41" name="Google Shape;541;p25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2" name="Google Shape;542;p25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8" name="Google Shape;548;p2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9" name="Google Shape;549;p26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50" name="Google Shape;550;p2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51" name="Google Shape;551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52" name="Google Shape;552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53" name="Google Shape;553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55" name="Google Shape;555;p26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56" name="Google Shape;556;p26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" name="Google Shape;559;p26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60" name="Google Shape;560;p26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3" name="Google Shape;563;p26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64" name="Google Shape;56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67" name="Google Shape;567;p26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68" name="Google Shape;568;p26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9" name="Google Shape;569;p26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 1">
  <p:cSld name="TITLE_AND_BODY_1_2_1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7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2" name="Google Shape;572;p2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3" name="Google Shape;573;p2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74" name="Google Shape;574;p27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75" name="Google Shape;575;p2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2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2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79" name="Google Shape;579;p2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80" name="Google Shape;580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81" name="Google Shape;581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82" name="Google Shape;582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84" name="Google Shape;584;p27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85" name="Google Shape;585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2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89" name="Google Shape;589;p2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90" name="Google Shape;590;p2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3" name="Google Shape;593;p2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94" name="Google Shape;594;p2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 1">
  <p:cSld name="TITLE_AND_BODY_1_1_2_1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2" name="Google Shape;602;p28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03" name="Google Shape;603;p2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4" name="Google Shape;604;p28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05" name="Google Shape;605;p2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06" name="Google Shape;606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07" name="Google Shape;607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08" name="Google Shape;608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10" name="Google Shape;610;p28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11" name="Google Shape;611;p28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28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15" name="Google Shape;615;p28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8" name="Google Shape;618;p28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19" name="Google Shape;619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22" name="Google Shape;622;p28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23" name="Google Shape;623;p28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24" name="Google Shape;624;p28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5" name="Google Shape;625;p28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1" name="Google Shape;631;p2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32" name="Google Shape;632;p29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33" name="Google Shape;633;p2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34" name="Google Shape;634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35" name="Google Shape;635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36" name="Google Shape;636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8" name="Google Shape;638;p29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39" name="Google Shape;639;p29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2" name="Google Shape;642;p29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43" name="Google Shape;643;p29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6" name="Google Shape;646;p29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47" name="Google Shape;647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50" name="Google Shape;650;p29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51" name="Google Shape;651;p29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2" name="Google Shape;652;p29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5" name="Google Shape;655;p3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56" name="Google Shape;656;p3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57" name="Google Shape;657;p3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58" name="Google Shape;658;p3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59" name="Google Shape;659;p3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1" name="Google Shape;661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">
  <p:cSld name="TITLE_2_1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110" name="Google Shape;110;p4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111" name="Google Shape;111;p4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7"/>
              </a:rPr>
              <a:t>http://iclass.tku.edu.tw</a:t>
            </a:r>
            <a:endParaRPr sz="2200" u="sng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7" name="Google Shape;667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1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2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3" name="Google Shape;673;p32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3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5" name="Google Shape;675;p32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76" name="Google Shape;676;p32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677" name="Google Shape;677;p3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78" name="Google Shape;678;p3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79" name="Google Shape;679;p3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81" name="Google Shape;681;p32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2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2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2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1">
  <p:cSld name="CUSTOM_8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3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687" name="Google Shape;687;p3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90" name="Google Shape;690;p3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91" name="Google Shape;691;p3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2" name="Google Shape;692;p3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93" name="Google Shape;693;p3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3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95" name="Google Shape;695;p3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96" name="Google Shape;696;p34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697" name="Google Shape;697;p3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5"/>
          <p:cNvSpPr txBox="1"/>
          <p:nvPr>
            <p:ph idx="1" type="body"/>
          </p:nvPr>
        </p:nvSpPr>
        <p:spPr>
          <a:xfrm>
            <a:off x="4449350" y="2235600"/>
            <a:ext cx="3947400" cy="28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0" name="Google Shape;700;p3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01" name="Google Shape;701;p35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02" name="Google Shape;702;p3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03" name="Google Shape;703;p3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04" name="Google Shape;704;p3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05" name="Google Shape;705;p3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7" name="Google Shape;707;p35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08" name="Google Shape;708;p3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6"/>
          <p:cNvSpPr txBox="1"/>
          <p:nvPr>
            <p:ph type="title"/>
          </p:nvPr>
        </p:nvSpPr>
        <p:spPr>
          <a:xfrm>
            <a:off x="1868100" y="1785917"/>
            <a:ext cx="5407800" cy="33351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11" name="Google Shape;711;p36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12" name="Google Shape;712;p36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13" name="Google Shape;713;p3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14" name="Google Shape;714;p3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15" name="Google Shape;715;p3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3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7" name="Google Shape;717;p36"/>
          <p:cNvSpPr txBox="1"/>
          <p:nvPr>
            <p:ph hasCustomPrompt="1" idx="2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18" name="Google Shape;718;p3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 txBox="1"/>
          <p:nvPr>
            <p:ph type="title"/>
          </p:nvPr>
        </p:nvSpPr>
        <p:spPr>
          <a:xfrm>
            <a:off x="4872701" y="2837260"/>
            <a:ext cx="34245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1" name="Google Shape;721;p37"/>
          <p:cNvSpPr txBox="1"/>
          <p:nvPr>
            <p:ph idx="1" type="subTitle"/>
          </p:nvPr>
        </p:nvSpPr>
        <p:spPr>
          <a:xfrm>
            <a:off x="3598750" y="3901225"/>
            <a:ext cx="48294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2" name="Google Shape;722;p3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23" name="Google Shape;723;p3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24" name="Google Shape;724;p3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25" name="Google Shape;725;p3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26" name="Google Shape;726;p3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3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28" name="Google Shape;728;p37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29" name="Google Shape;729;p3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8"/>
          <p:cNvSpPr txBox="1"/>
          <p:nvPr>
            <p:ph idx="1" type="body"/>
          </p:nvPr>
        </p:nvSpPr>
        <p:spPr>
          <a:xfrm>
            <a:off x="715550" y="1274652"/>
            <a:ext cx="7713000" cy="6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 sz="3200">
                <a:latin typeface="Outfit"/>
                <a:ea typeface="Outfit"/>
                <a:cs typeface="Outfit"/>
                <a:sym typeface="Outfit"/>
              </a:defRPr>
            </a:lvl1pPr>
          </a:lstStyle>
          <a:p/>
        </p:txBody>
      </p:sp>
      <p:sp>
        <p:nvSpPr>
          <p:cNvPr id="732" name="Google Shape;732;p38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33" name="Google Shape;733;p38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34" name="Google Shape;734;p3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35" name="Google Shape;735;p3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36" name="Google Shape;736;p3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3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38" name="Google Shape;738;p38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39" name="Google Shape;739;p3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Outfit"/>
                <a:ea typeface="Outfit"/>
                <a:cs typeface="Outfit"/>
                <a:sym typeface="Outfit"/>
              </a:defRPr>
            </a:lvl1pPr>
            <a:lvl2pPr lvl="1">
              <a:buNone/>
              <a:defRPr>
                <a:latin typeface="Outfit"/>
                <a:ea typeface="Outfit"/>
                <a:cs typeface="Outfit"/>
                <a:sym typeface="Outfit"/>
              </a:defRPr>
            </a:lvl2pPr>
            <a:lvl3pPr lvl="2">
              <a:buNone/>
              <a:defRPr>
                <a:latin typeface="Outfit"/>
                <a:ea typeface="Outfit"/>
                <a:cs typeface="Outfit"/>
                <a:sym typeface="Outfit"/>
              </a:defRPr>
            </a:lvl3pPr>
            <a:lvl4pPr lvl="3">
              <a:buNone/>
              <a:defRPr>
                <a:latin typeface="Outfit"/>
                <a:ea typeface="Outfit"/>
                <a:cs typeface="Outfit"/>
                <a:sym typeface="Outfit"/>
              </a:defRPr>
            </a:lvl4pPr>
            <a:lvl5pPr lvl="4">
              <a:buNone/>
              <a:defRPr>
                <a:latin typeface="Outfit"/>
                <a:ea typeface="Outfit"/>
                <a:cs typeface="Outfit"/>
                <a:sym typeface="Outfit"/>
              </a:defRPr>
            </a:lvl5pPr>
            <a:lvl6pPr lvl="5">
              <a:buNone/>
              <a:defRPr>
                <a:latin typeface="Outfit"/>
                <a:ea typeface="Outfit"/>
                <a:cs typeface="Outfit"/>
                <a:sym typeface="Outfit"/>
              </a:defRPr>
            </a:lvl6pPr>
            <a:lvl7pPr lvl="6">
              <a:buNone/>
              <a:defRPr>
                <a:latin typeface="Outfit"/>
                <a:ea typeface="Outfit"/>
                <a:cs typeface="Outfit"/>
                <a:sym typeface="Outfit"/>
              </a:defRPr>
            </a:lvl7pPr>
            <a:lvl8pPr lvl="7">
              <a:buNone/>
              <a:defRPr>
                <a:latin typeface="Outfit"/>
                <a:ea typeface="Outfit"/>
                <a:cs typeface="Outfit"/>
                <a:sym typeface="Outfit"/>
              </a:defRPr>
            </a:lvl8pPr>
            <a:lvl9pPr lvl="8">
              <a:buNone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9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2" name="Google Shape;742;p39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39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44" name="Google Shape;744;p3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45" name="Google Shape;745;p3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46" name="Google Shape;746;p3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47" name="Google Shape;747;p3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3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9" name="Google Shape;749;p39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50" name="Google Shape;750;p3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">
  <p:cSld name="TITLE_2_1_2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4" name="Google Shape;1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55" name="Google Shape;755;p41"/>
          <p:cNvSpPr txBox="1"/>
          <p:nvPr>
            <p:ph hasCustomPrompt="1" idx="2" type="title"/>
          </p:nvPr>
        </p:nvSpPr>
        <p:spPr>
          <a:xfrm>
            <a:off x="795100" y="2521198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56" name="Google Shape;756;p41"/>
          <p:cNvSpPr txBox="1"/>
          <p:nvPr>
            <p:ph idx="1" type="subTitle"/>
          </p:nvPr>
        </p:nvSpPr>
        <p:spPr>
          <a:xfrm>
            <a:off x="1688401" y="2862600"/>
            <a:ext cx="25293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p41"/>
          <p:cNvSpPr txBox="1"/>
          <p:nvPr>
            <p:ph idx="3" type="subTitle"/>
          </p:nvPr>
        </p:nvSpPr>
        <p:spPr>
          <a:xfrm>
            <a:off x="1688001" y="2274200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41"/>
          <p:cNvSpPr txBox="1"/>
          <p:nvPr>
            <p:ph hasCustomPrompt="1" idx="4" type="title"/>
          </p:nvPr>
        </p:nvSpPr>
        <p:spPr>
          <a:xfrm>
            <a:off x="795100" y="4422484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59" name="Google Shape;759;p41"/>
          <p:cNvSpPr txBox="1"/>
          <p:nvPr>
            <p:ph idx="5" type="subTitle"/>
          </p:nvPr>
        </p:nvSpPr>
        <p:spPr>
          <a:xfrm>
            <a:off x="1688350" y="4737867"/>
            <a:ext cx="25293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41"/>
          <p:cNvSpPr txBox="1"/>
          <p:nvPr>
            <p:ph idx="6" type="subTitle"/>
          </p:nvPr>
        </p:nvSpPr>
        <p:spPr>
          <a:xfrm>
            <a:off x="1687950" y="4144967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1" name="Google Shape;761;p41"/>
          <p:cNvSpPr txBox="1"/>
          <p:nvPr>
            <p:ph hasCustomPrompt="1" idx="7" type="title"/>
          </p:nvPr>
        </p:nvSpPr>
        <p:spPr>
          <a:xfrm>
            <a:off x="5024399" y="2540801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62" name="Google Shape;762;p41"/>
          <p:cNvSpPr txBox="1"/>
          <p:nvPr>
            <p:ph idx="8" type="subTitle"/>
          </p:nvPr>
        </p:nvSpPr>
        <p:spPr>
          <a:xfrm>
            <a:off x="5896725" y="2862600"/>
            <a:ext cx="24957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41"/>
          <p:cNvSpPr txBox="1"/>
          <p:nvPr>
            <p:ph idx="9" type="subTitle"/>
          </p:nvPr>
        </p:nvSpPr>
        <p:spPr>
          <a:xfrm>
            <a:off x="5896675" y="2274200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41"/>
          <p:cNvSpPr txBox="1"/>
          <p:nvPr>
            <p:ph hasCustomPrompt="1" idx="13" type="title"/>
          </p:nvPr>
        </p:nvSpPr>
        <p:spPr>
          <a:xfrm>
            <a:off x="5024399" y="4420767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65" name="Google Shape;765;p41"/>
          <p:cNvSpPr txBox="1"/>
          <p:nvPr>
            <p:ph idx="14" type="subTitle"/>
          </p:nvPr>
        </p:nvSpPr>
        <p:spPr>
          <a:xfrm>
            <a:off x="5896777" y="4718834"/>
            <a:ext cx="24957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41"/>
          <p:cNvSpPr txBox="1"/>
          <p:nvPr>
            <p:ph idx="15" type="subTitle"/>
          </p:nvPr>
        </p:nvSpPr>
        <p:spPr>
          <a:xfrm>
            <a:off x="5896728" y="4130433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p41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68" name="Google Shape;768;p4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69" name="Google Shape;769;p4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70" name="Google Shape;770;p4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71" name="Google Shape;771;p4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3" name="Google Shape;773;p41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74" name="Google Shape;774;p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/>
          <p:nvPr>
            <p:ph idx="1" type="subTitle"/>
          </p:nvPr>
        </p:nvSpPr>
        <p:spPr>
          <a:xfrm>
            <a:off x="993577" y="4396333"/>
            <a:ext cx="41469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42"/>
          <p:cNvSpPr txBox="1"/>
          <p:nvPr>
            <p:ph idx="2" type="subTitle"/>
          </p:nvPr>
        </p:nvSpPr>
        <p:spPr>
          <a:xfrm>
            <a:off x="715550" y="2096567"/>
            <a:ext cx="6963900" cy="18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42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79" name="Google Shape;779;p4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80" name="Google Shape;780;p4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81" name="Google Shape;781;p4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82" name="Google Shape;782;p4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4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4" name="Google Shape;784;p42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85" name="Google Shape;785;p4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3"/>
          <p:cNvSpPr txBox="1"/>
          <p:nvPr>
            <p:ph idx="1" type="subTitle"/>
          </p:nvPr>
        </p:nvSpPr>
        <p:spPr>
          <a:xfrm>
            <a:off x="8348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43"/>
          <p:cNvSpPr txBox="1"/>
          <p:nvPr>
            <p:ph idx="2" type="subTitle"/>
          </p:nvPr>
        </p:nvSpPr>
        <p:spPr>
          <a:xfrm>
            <a:off x="8348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43"/>
          <p:cNvSpPr txBox="1"/>
          <p:nvPr>
            <p:ph idx="3" type="subTitle"/>
          </p:nvPr>
        </p:nvSpPr>
        <p:spPr>
          <a:xfrm>
            <a:off x="343055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43"/>
          <p:cNvSpPr txBox="1"/>
          <p:nvPr>
            <p:ph idx="4" type="subTitle"/>
          </p:nvPr>
        </p:nvSpPr>
        <p:spPr>
          <a:xfrm>
            <a:off x="343055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43"/>
          <p:cNvSpPr txBox="1"/>
          <p:nvPr>
            <p:ph idx="5" type="subTitle"/>
          </p:nvPr>
        </p:nvSpPr>
        <p:spPr>
          <a:xfrm>
            <a:off x="60263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43"/>
          <p:cNvSpPr txBox="1"/>
          <p:nvPr>
            <p:ph idx="6" type="subTitle"/>
          </p:nvPr>
        </p:nvSpPr>
        <p:spPr>
          <a:xfrm>
            <a:off x="60263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4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4" name="Google Shape;794;p43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95" name="Google Shape;795;p4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96" name="Google Shape;796;p4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97" name="Google Shape;797;p4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98" name="Google Shape;798;p4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4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0" name="Google Shape;800;p43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01" name="Google Shape;801;p4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2_3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4"/>
          <p:cNvSpPr txBox="1"/>
          <p:nvPr>
            <p:ph idx="1" type="subTitle"/>
          </p:nvPr>
        </p:nvSpPr>
        <p:spPr>
          <a:xfrm>
            <a:off x="9872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44"/>
          <p:cNvSpPr txBox="1"/>
          <p:nvPr>
            <p:ph idx="2" type="subTitle"/>
          </p:nvPr>
        </p:nvSpPr>
        <p:spPr>
          <a:xfrm>
            <a:off x="9872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44"/>
          <p:cNvSpPr txBox="1"/>
          <p:nvPr>
            <p:ph idx="3" type="subTitle"/>
          </p:nvPr>
        </p:nvSpPr>
        <p:spPr>
          <a:xfrm>
            <a:off x="343055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p44"/>
          <p:cNvSpPr txBox="1"/>
          <p:nvPr>
            <p:ph idx="4" type="subTitle"/>
          </p:nvPr>
        </p:nvSpPr>
        <p:spPr>
          <a:xfrm flipH="1">
            <a:off x="58739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44"/>
          <p:cNvSpPr txBox="1"/>
          <p:nvPr>
            <p:ph idx="5" type="subTitle"/>
          </p:nvPr>
        </p:nvSpPr>
        <p:spPr>
          <a:xfrm>
            <a:off x="58739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44"/>
          <p:cNvSpPr txBox="1"/>
          <p:nvPr>
            <p:ph idx="6" type="subTitle"/>
          </p:nvPr>
        </p:nvSpPr>
        <p:spPr>
          <a:xfrm flipH="1">
            <a:off x="343055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9" name="Google Shape;809;p4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10" name="Google Shape;810;p44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11" name="Google Shape;811;p4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12" name="Google Shape;812;p4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13" name="Google Shape;813;p4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14" name="Google Shape;814;p4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4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6" name="Google Shape;816;p44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17" name="Google Shape;817;p4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_2_2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5"/>
          <p:cNvSpPr txBox="1"/>
          <p:nvPr>
            <p:ph idx="1" type="subTitle"/>
          </p:nvPr>
        </p:nvSpPr>
        <p:spPr>
          <a:xfrm>
            <a:off x="2627850" y="26295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0" name="Google Shape;820;p45"/>
          <p:cNvSpPr txBox="1"/>
          <p:nvPr>
            <p:ph idx="2" type="subTitle"/>
          </p:nvPr>
        </p:nvSpPr>
        <p:spPr>
          <a:xfrm>
            <a:off x="2627850" y="1991393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45"/>
          <p:cNvSpPr txBox="1"/>
          <p:nvPr>
            <p:ph idx="3" type="subTitle"/>
          </p:nvPr>
        </p:nvSpPr>
        <p:spPr>
          <a:xfrm>
            <a:off x="2627850" y="45947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p45"/>
          <p:cNvSpPr txBox="1"/>
          <p:nvPr>
            <p:ph idx="4" type="subTitle"/>
          </p:nvPr>
        </p:nvSpPr>
        <p:spPr>
          <a:xfrm>
            <a:off x="2627850" y="3956592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4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4" name="Google Shape;824;p45"/>
          <p:cNvSpPr txBox="1"/>
          <p:nvPr>
            <p:ph idx="5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25" name="Google Shape;825;p4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26" name="Google Shape;826;p4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27" name="Google Shape;827;p4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28" name="Google Shape;828;p4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9" name="Google Shape;829;p4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30" name="Google Shape;830;p45"/>
          <p:cNvSpPr txBox="1"/>
          <p:nvPr>
            <p:ph hasCustomPrompt="1" idx="6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31" name="Google Shape;831;p4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2_2_1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6"/>
          <p:cNvSpPr txBox="1"/>
          <p:nvPr>
            <p:ph idx="1" type="body"/>
          </p:nvPr>
        </p:nvSpPr>
        <p:spPr>
          <a:xfrm>
            <a:off x="71555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4" name="Google Shape;834;p4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35" name="Google Shape;835;p46"/>
          <p:cNvSpPr txBox="1"/>
          <p:nvPr>
            <p:ph idx="2" type="body"/>
          </p:nvPr>
        </p:nvSpPr>
        <p:spPr>
          <a:xfrm>
            <a:off x="457200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6" name="Google Shape;836;p46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37" name="Google Shape;837;p4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38" name="Google Shape;838;p4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39" name="Google Shape;839;p4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40" name="Google Shape;840;p4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4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42" name="Google Shape;842;p46"/>
          <p:cNvSpPr txBox="1"/>
          <p:nvPr>
            <p:ph hasCustomPrompt="1" idx="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43" name="Google Shape;843;p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7"/>
          <p:cNvSpPr txBox="1"/>
          <p:nvPr>
            <p:ph idx="1" type="subTitle"/>
          </p:nvPr>
        </p:nvSpPr>
        <p:spPr>
          <a:xfrm>
            <a:off x="10557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6" name="Google Shape;846;p47"/>
          <p:cNvSpPr txBox="1"/>
          <p:nvPr>
            <p:ph idx="2" type="subTitle"/>
          </p:nvPr>
        </p:nvSpPr>
        <p:spPr>
          <a:xfrm>
            <a:off x="10557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7" name="Google Shape;847;p47"/>
          <p:cNvSpPr txBox="1"/>
          <p:nvPr>
            <p:ph idx="3" type="subTitle"/>
          </p:nvPr>
        </p:nvSpPr>
        <p:spPr>
          <a:xfrm>
            <a:off x="365145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8" name="Google Shape;848;p47"/>
          <p:cNvSpPr txBox="1"/>
          <p:nvPr>
            <p:ph idx="4" type="subTitle"/>
          </p:nvPr>
        </p:nvSpPr>
        <p:spPr>
          <a:xfrm>
            <a:off x="365145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47"/>
          <p:cNvSpPr txBox="1"/>
          <p:nvPr>
            <p:ph idx="5" type="subTitle"/>
          </p:nvPr>
        </p:nvSpPr>
        <p:spPr>
          <a:xfrm>
            <a:off x="62472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0" name="Google Shape;850;p47"/>
          <p:cNvSpPr txBox="1"/>
          <p:nvPr>
            <p:ph idx="6" type="subTitle"/>
          </p:nvPr>
        </p:nvSpPr>
        <p:spPr>
          <a:xfrm>
            <a:off x="62472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1" name="Google Shape;851;p4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52" name="Google Shape;852;p47"/>
          <p:cNvSpPr txBox="1"/>
          <p:nvPr>
            <p:ph idx="7" type="subTitle"/>
          </p:nvPr>
        </p:nvSpPr>
        <p:spPr>
          <a:xfrm>
            <a:off x="10557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47"/>
          <p:cNvSpPr txBox="1"/>
          <p:nvPr>
            <p:ph idx="8" type="subTitle"/>
          </p:nvPr>
        </p:nvSpPr>
        <p:spPr>
          <a:xfrm>
            <a:off x="10557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4" name="Google Shape;854;p47"/>
          <p:cNvSpPr txBox="1"/>
          <p:nvPr>
            <p:ph idx="9" type="subTitle"/>
          </p:nvPr>
        </p:nvSpPr>
        <p:spPr>
          <a:xfrm>
            <a:off x="365145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47"/>
          <p:cNvSpPr txBox="1"/>
          <p:nvPr>
            <p:ph idx="13" type="subTitle"/>
          </p:nvPr>
        </p:nvSpPr>
        <p:spPr>
          <a:xfrm>
            <a:off x="365145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6" name="Google Shape;856;p47"/>
          <p:cNvSpPr txBox="1"/>
          <p:nvPr>
            <p:ph idx="14" type="subTitle"/>
          </p:nvPr>
        </p:nvSpPr>
        <p:spPr>
          <a:xfrm>
            <a:off x="62472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47"/>
          <p:cNvSpPr txBox="1"/>
          <p:nvPr>
            <p:ph idx="15" type="subTitle"/>
          </p:nvPr>
        </p:nvSpPr>
        <p:spPr>
          <a:xfrm>
            <a:off x="62472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47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59" name="Google Shape;859;p4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60" name="Google Shape;860;p4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61" name="Google Shape;861;p4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62" name="Google Shape;862;p4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4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4" name="Google Shape;864;p47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65" name="Google Shape;865;p4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8"/>
          <p:cNvSpPr txBox="1"/>
          <p:nvPr>
            <p:ph idx="1" type="subTitle"/>
          </p:nvPr>
        </p:nvSpPr>
        <p:spPr>
          <a:xfrm>
            <a:off x="205642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48"/>
          <p:cNvSpPr txBox="1"/>
          <p:nvPr>
            <p:ph idx="2" type="subTitle"/>
          </p:nvPr>
        </p:nvSpPr>
        <p:spPr>
          <a:xfrm>
            <a:off x="205642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48"/>
          <p:cNvSpPr txBox="1"/>
          <p:nvPr>
            <p:ph idx="3" type="subTitle"/>
          </p:nvPr>
        </p:nvSpPr>
        <p:spPr>
          <a:xfrm>
            <a:off x="587137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48"/>
          <p:cNvSpPr txBox="1"/>
          <p:nvPr>
            <p:ph idx="4" type="subTitle"/>
          </p:nvPr>
        </p:nvSpPr>
        <p:spPr>
          <a:xfrm>
            <a:off x="587137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4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2" name="Google Shape;872;p48"/>
          <p:cNvSpPr txBox="1"/>
          <p:nvPr>
            <p:ph idx="5" type="subTitle"/>
          </p:nvPr>
        </p:nvSpPr>
        <p:spPr>
          <a:xfrm>
            <a:off x="205642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3" name="Google Shape;873;p48"/>
          <p:cNvSpPr txBox="1"/>
          <p:nvPr>
            <p:ph idx="6" type="subTitle"/>
          </p:nvPr>
        </p:nvSpPr>
        <p:spPr>
          <a:xfrm>
            <a:off x="205642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p48"/>
          <p:cNvSpPr txBox="1"/>
          <p:nvPr>
            <p:ph idx="7" type="subTitle"/>
          </p:nvPr>
        </p:nvSpPr>
        <p:spPr>
          <a:xfrm>
            <a:off x="587137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48"/>
          <p:cNvSpPr txBox="1"/>
          <p:nvPr>
            <p:ph idx="8" type="subTitle"/>
          </p:nvPr>
        </p:nvSpPr>
        <p:spPr>
          <a:xfrm>
            <a:off x="587137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6" name="Google Shape;876;p48"/>
          <p:cNvSpPr txBox="1"/>
          <p:nvPr>
            <p:ph idx="9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77" name="Google Shape;877;p4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78" name="Google Shape;878;p4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9" name="Google Shape;879;p4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80" name="Google Shape;880;p4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4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82" name="Google Shape;882;p48"/>
          <p:cNvSpPr txBox="1"/>
          <p:nvPr>
            <p:ph hasCustomPrompt="1" idx="1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83" name="Google Shape;883;p4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9"/>
          <p:cNvSpPr txBox="1"/>
          <p:nvPr>
            <p:ph type="title"/>
          </p:nvPr>
        </p:nvSpPr>
        <p:spPr>
          <a:xfrm>
            <a:off x="2114388" y="4729300"/>
            <a:ext cx="49152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86" name="Google Shape;886;p49"/>
          <p:cNvSpPr txBox="1"/>
          <p:nvPr>
            <p:ph idx="1" type="subTitle"/>
          </p:nvPr>
        </p:nvSpPr>
        <p:spPr>
          <a:xfrm>
            <a:off x="2114413" y="5367133"/>
            <a:ext cx="4915200" cy="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7" name="Google Shape;887;p49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88" name="Google Shape;888;p4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89" name="Google Shape;889;p4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90" name="Google Shape;890;p4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91" name="Google Shape;891;p4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4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3" name="Google Shape;893;p49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94" name="Google Shape;894;p4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0"/>
          <p:cNvSpPr txBox="1"/>
          <p:nvPr>
            <p:ph type="title"/>
          </p:nvPr>
        </p:nvSpPr>
        <p:spPr>
          <a:xfrm>
            <a:off x="5782075" y="1462007"/>
            <a:ext cx="25704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97" name="Google Shape;897;p50"/>
          <p:cNvSpPr txBox="1"/>
          <p:nvPr>
            <p:ph idx="1" type="subTitle"/>
          </p:nvPr>
        </p:nvSpPr>
        <p:spPr>
          <a:xfrm>
            <a:off x="4751175" y="4190273"/>
            <a:ext cx="3601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50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99" name="Google Shape;899;p50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00" name="Google Shape;900;p5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01" name="Google Shape;901;p5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02" name="Google Shape;902;p5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5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04" name="Google Shape;904;p50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05" name="Google Shape;905;p5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1">
  <p:cSld name="TITLE_2_1_1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1"/>
          <p:cNvSpPr txBox="1"/>
          <p:nvPr>
            <p:ph hasCustomPrompt="1" type="title"/>
          </p:nvPr>
        </p:nvSpPr>
        <p:spPr>
          <a:xfrm>
            <a:off x="4426075" y="1095600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8" name="Google Shape;908;p51"/>
          <p:cNvSpPr txBox="1"/>
          <p:nvPr>
            <p:ph idx="1" type="subTitle"/>
          </p:nvPr>
        </p:nvSpPr>
        <p:spPr>
          <a:xfrm>
            <a:off x="4426075" y="2024125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9" name="Google Shape;909;p51"/>
          <p:cNvSpPr txBox="1"/>
          <p:nvPr>
            <p:ph hasCustomPrompt="1" idx="2" type="title"/>
          </p:nvPr>
        </p:nvSpPr>
        <p:spPr>
          <a:xfrm>
            <a:off x="4426075" y="2865998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10" name="Google Shape;910;p51"/>
          <p:cNvSpPr txBox="1"/>
          <p:nvPr>
            <p:ph idx="3" type="subTitle"/>
          </p:nvPr>
        </p:nvSpPr>
        <p:spPr>
          <a:xfrm>
            <a:off x="4426075" y="3794663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51"/>
          <p:cNvSpPr txBox="1"/>
          <p:nvPr>
            <p:ph hasCustomPrompt="1" idx="4" type="title"/>
          </p:nvPr>
        </p:nvSpPr>
        <p:spPr>
          <a:xfrm>
            <a:off x="4426075" y="4636553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12" name="Google Shape;912;p51"/>
          <p:cNvSpPr txBox="1"/>
          <p:nvPr>
            <p:ph idx="5" type="subTitle"/>
          </p:nvPr>
        </p:nvSpPr>
        <p:spPr>
          <a:xfrm>
            <a:off x="4426075" y="5565201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3" name="Google Shape;913;p51"/>
          <p:cNvSpPr txBox="1"/>
          <p:nvPr>
            <p:ph idx="6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14" name="Google Shape;914;p5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15" name="Google Shape;915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16" name="Google Shape;916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17" name="Google Shape;917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19" name="Google Shape;919;p51"/>
          <p:cNvSpPr txBox="1"/>
          <p:nvPr>
            <p:ph hasCustomPrompt="1" idx="7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20" name="Google Shape;920;p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2"/>
          <p:cNvSpPr txBox="1"/>
          <p:nvPr>
            <p:ph idx="1" type="subTitle"/>
          </p:nvPr>
        </p:nvSpPr>
        <p:spPr>
          <a:xfrm>
            <a:off x="10634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52"/>
          <p:cNvSpPr txBox="1"/>
          <p:nvPr>
            <p:ph idx="2" type="subTitle"/>
          </p:nvPr>
        </p:nvSpPr>
        <p:spPr>
          <a:xfrm>
            <a:off x="10492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4" name="Google Shape;924;p52"/>
          <p:cNvSpPr txBox="1"/>
          <p:nvPr>
            <p:ph idx="3" type="subTitle"/>
          </p:nvPr>
        </p:nvSpPr>
        <p:spPr>
          <a:xfrm>
            <a:off x="358295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5" name="Google Shape;925;p52"/>
          <p:cNvSpPr txBox="1"/>
          <p:nvPr>
            <p:ph idx="4" type="subTitle"/>
          </p:nvPr>
        </p:nvSpPr>
        <p:spPr>
          <a:xfrm>
            <a:off x="356882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52"/>
          <p:cNvSpPr txBox="1"/>
          <p:nvPr>
            <p:ph idx="5" type="subTitle"/>
          </p:nvPr>
        </p:nvSpPr>
        <p:spPr>
          <a:xfrm>
            <a:off x="61025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7" name="Google Shape;927;p52"/>
          <p:cNvSpPr txBox="1"/>
          <p:nvPr>
            <p:ph idx="6" type="subTitle"/>
          </p:nvPr>
        </p:nvSpPr>
        <p:spPr>
          <a:xfrm>
            <a:off x="60883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8" name="Google Shape;928;p5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9" name="Google Shape;929;p52"/>
          <p:cNvSpPr txBox="1"/>
          <p:nvPr>
            <p:ph hasCustomPrompt="1" idx="7" type="title"/>
          </p:nvPr>
        </p:nvSpPr>
        <p:spPr>
          <a:xfrm>
            <a:off x="9110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30" name="Google Shape;930;p52"/>
          <p:cNvSpPr txBox="1"/>
          <p:nvPr>
            <p:ph hasCustomPrompt="1" idx="8" type="title"/>
          </p:nvPr>
        </p:nvSpPr>
        <p:spPr>
          <a:xfrm>
            <a:off x="343055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31" name="Google Shape;931;p52"/>
          <p:cNvSpPr txBox="1"/>
          <p:nvPr>
            <p:ph hasCustomPrompt="1" idx="9" type="title"/>
          </p:nvPr>
        </p:nvSpPr>
        <p:spPr>
          <a:xfrm>
            <a:off x="59501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32" name="Google Shape;932;p52"/>
          <p:cNvSpPr txBox="1"/>
          <p:nvPr>
            <p:ph idx="1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33" name="Google Shape;933;p5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34" name="Google Shape;934;p5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5" name="Google Shape;935;p5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6" name="Google Shape;936;p5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5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38" name="Google Shape;938;p52"/>
          <p:cNvSpPr txBox="1"/>
          <p:nvPr>
            <p:ph hasCustomPrompt="1" idx="1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39" name="Google Shape;939;p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3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42" name="Google Shape;942;p53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43" name="Google Shape;943;p5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44" name="Google Shape;944;p5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45" name="Google Shape;945;p5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46" name="Google Shape;946;p5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5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8" name="Google Shape;948;p53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49" name="Google Shape;949;p5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54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52" name="Google Shape;952;p5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53" name="Google Shape;953;p5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54" name="Google Shape;954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5" name="Google Shape;955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56" name="Google Shape;956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8" name="Google Shape;958;p54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59" name="Google Shape;959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55"/>
          <p:cNvSpPr txBox="1"/>
          <p:nvPr>
            <p:ph type="title"/>
          </p:nvPr>
        </p:nvSpPr>
        <p:spPr>
          <a:xfrm>
            <a:off x="814950" y="926333"/>
            <a:ext cx="38565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962" name="Google Shape;962;p55"/>
          <p:cNvSpPr txBox="1"/>
          <p:nvPr>
            <p:ph idx="1" type="subTitle"/>
          </p:nvPr>
        </p:nvSpPr>
        <p:spPr>
          <a:xfrm>
            <a:off x="814950" y="2005639"/>
            <a:ext cx="3856500" cy="15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55"/>
          <p:cNvSpPr txBox="1"/>
          <p:nvPr/>
        </p:nvSpPr>
        <p:spPr>
          <a:xfrm>
            <a:off x="856800" y="4805067"/>
            <a:ext cx="37728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64" name="Google Shape;964;p55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65" name="Google Shape;965;p5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66" name="Google Shape;966;p5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67" name="Google Shape;967;p5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68" name="Google Shape;968;p5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70" name="Google Shape;970;p55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71" name="Google Shape;971;p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56"/>
          <p:cNvGrpSpPr/>
          <p:nvPr/>
        </p:nvGrpSpPr>
        <p:grpSpPr>
          <a:xfrm>
            <a:off x="1787300" y="5543051"/>
            <a:ext cx="1299300" cy="701582"/>
            <a:chOff x="7243875" y="3780983"/>
            <a:chExt cx="1299300" cy="526200"/>
          </a:xfrm>
        </p:grpSpPr>
        <p:grpSp>
          <p:nvGrpSpPr>
            <p:cNvPr id="974" name="Google Shape;974;p5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975" name="Google Shape;975;p5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5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5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78" name="Google Shape;978;p5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979" name="Google Shape;979;p5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5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5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82" name="Google Shape;982;p56"/>
          <p:cNvGrpSpPr/>
          <p:nvPr/>
        </p:nvGrpSpPr>
        <p:grpSpPr>
          <a:xfrm>
            <a:off x="7145837" y="3612888"/>
            <a:ext cx="1016876" cy="1355800"/>
            <a:chOff x="5143612" y="760610"/>
            <a:chExt cx="1016876" cy="1016876"/>
          </a:xfrm>
        </p:grpSpPr>
        <p:grpSp>
          <p:nvGrpSpPr>
            <p:cNvPr id="983" name="Google Shape;983;p56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984" name="Google Shape;984;p56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85" name="Google Shape;985;p56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986" name="Google Shape;986;p56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7" name="Google Shape;987;p56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988" name="Google Shape;988;p56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9" name="Google Shape;989;p56"/>
          <p:cNvGrpSpPr/>
          <p:nvPr/>
        </p:nvGrpSpPr>
        <p:grpSpPr>
          <a:xfrm rot="5400000">
            <a:off x="6659122" y="4339391"/>
            <a:ext cx="2517220" cy="1543826"/>
            <a:chOff x="3337500" y="1640525"/>
            <a:chExt cx="3773378" cy="3085800"/>
          </a:xfrm>
        </p:grpSpPr>
        <p:sp>
          <p:nvSpPr>
            <p:cNvPr id="990" name="Google Shape;990;p5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3" name="Google Shape;993;p56"/>
          <p:cNvGrpSpPr/>
          <p:nvPr/>
        </p:nvGrpSpPr>
        <p:grpSpPr>
          <a:xfrm>
            <a:off x="2066346" y="5154201"/>
            <a:ext cx="1887821" cy="2058537"/>
            <a:chOff x="3337500" y="1640525"/>
            <a:chExt cx="3773378" cy="3085800"/>
          </a:xfrm>
        </p:grpSpPr>
        <p:sp>
          <p:nvSpPr>
            <p:cNvPr id="994" name="Google Shape;994;p5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7" name="Google Shape;997;p56"/>
          <p:cNvGrpSpPr/>
          <p:nvPr/>
        </p:nvGrpSpPr>
        <p:grpSpPr>
          <a:xfrm>
            <a:off x="518444" y="5120089"/>
            <a:ext cx="1629012" cy="743649"/>
            <a:chOff x="1495750" y="4075540"/>
            <a:chExt cx="1804200" cy="617700"/>
          </a:xfrm>
        </p:grpSpPr>
        <p:sp>
          <p:nvSpPr>
            <p:cNvPr id="998" name="Google Shape;998;p56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6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6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1001" name="Google Shape;1001;p56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02" name="Google Shape;1002;p56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03" name="Google Shape;1003;p5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04" name="Google Shape;1004;p5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05" name="Google Shape;1005;p5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7" name="Google Shape;1007;p56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08" name="Google Shape;1008;p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57"/>
          <p:cNvGrpSpPr/>
          <p:nvPr/>
        </p:nvGrpSpPr>
        <p:grpSpPr>
          <a:xfrm>
            <a:off x="1171744" y="536389"/>
            <a:ext cx="1629012" cy="743649"/>
            <a:chOff x="1495750" y="4075540"/>
            <a:chExt cx="1804200" cy="617700"/>
          </a:xfrm>
        </p:grpSpPr>
        <p:sp>
          <p:nvSpPr>
            <p:cNvPr id="1011" name="Google Shape;1011;p57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014" name="Google Shape;1014;p57"/>
          <p:cNvGrpSpPr/>
          <p:nvPr/>
        </p:nvGrpSpPr>
        <p:grpSpPr>
          <a:xfrm>
            <a:off x="378763" y="878685"/>
            <a:ext cx="1299300" cy="701582"/>
            <a:chOff x="7243875" y="3780983"/>
            <a:chExt cx="1299300" cy="526200"/>
          </a:xfrm>
        </p:grpSpPr>
        <p:grpSp>
          <p:nvGrpSpPr>
            <p:cNvPr id="1015" name="Google Shape;1015;p5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16" name="Google Shape;1016;p5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5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5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9" name="Google Shape;1019;p5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20" name="Google Shape;1020;p5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5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5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23" name="Google Shape;1023;p57"/>
          <p:cNvGrpSpPr/>
          <p:nvPr/>
        </p:nvGrpSpPr>
        <p:grpSpPr>
          <a:xfrm>
            <a:off x="7792337" y="2751054"/>
            <a:ext cx="1016876" cy="1355800"/>
            <a:chOff x="5143612" y="760610"/>
            <a:chExt cx="1016876" cy="1016876"/>
          </a:xfrm>
        </p:grpSpPr>
        <p:grpSp>
          <p:nvGrpSpPr>
            <p:cNvPr id="1024" name="Google Shape;1024;p57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25" name="Google Shape;1025;p57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26" name="Google Shape;1026;p57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27" name="Google Shape;1027;p57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8" name="Google Shape;1028;p57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29" name="Google Shape;1029;p57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0" name="Google Shape;1030;p57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31" name="Google Shape;1031;p5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32" name="Google Shape;1032;p5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33" name="Google Shape;1033;p5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34" name="Google Shape;1034;p5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5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36" name="Google Shape;1036;p57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37" name="Google Shape;1037;p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1">
  <p:cSld name="BLANK_2_1"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040" name="Google Shape;1040;p5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5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5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043" name="Google Shape;1043;p58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60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51" name="Google Shape;1051;p60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52" name="Google Shape;105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60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2" showMasterSp="0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11" y="4513588"/>
            <a:ext cx="645125" cy="64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p61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058" name="Google Shape;1058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0" name="Google Shape;1060;p61"/>
          <p:cNvSpPr txBox="1"/>
          <p:nvPr>
            <p:ph idx="1" type="subTitle"/>
          </p:nvPr>
        </p:nvSpPr>
        <p:spPr>
          <a:xfrm>
            <a:off x="1345800" y="4376600"/>
            <a:ext cx="33843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1" name="Google Shape;1061;p61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62" name="Google Shape;1062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61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6" name="Google Shape;136;p7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7" name="Google Shape;137;p7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40" name="Google Shape;140;p7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2 1" showMasterSp="0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62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066" name="Google Shape;1066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7" name="Google Shape;1067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8" name="Google Shape;1068;p62"/>
          <p:cNvSpPr txBox="1"/>
          <p:nvPr>
            <p:ph idx="1" type="subTitle"/>
          </p:nvPr>
        </p:nvSpPr>
        <p:spPr>
          <a:xfrm>
            <a:off x="1345800" y="4376600"/>
            <a:ext cx="33843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9" name="Google Shape;1069;p62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70" name="Google Shape;107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62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63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63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6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6" name="Google Shape;1076;p63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7" name="Google Shape;1077;p63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078" name="Google Shape;107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2" name="Google Shape;1082;p6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3" name="Google Shape;1083;p6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6" name="Google Shape;1086;p6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7" name="Google Shape;1087;p6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6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090" name="Google Shape;1090;p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91" name="Google Shape;1091;p6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092" name="Google Shape;1092;p6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95" name="Google Shape;1095;p6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096" name="Google Shape;1096;p6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1">
  <p:cSld name="TITLE_ONLY_1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68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0" name="Google Shape;1100;p68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01" name="Google Shape;1101;p6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102" name="Google Shape;1102;p68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69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05" name="Google Shape;1105;p69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06" name="Google Shape;1106;p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7" name="Google Shape;1107;p69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8" name="Google Shape;1108;p69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9" name="Google Shape;1109;p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10" name="Google Shape;1110;p69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70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13" name="Google Shape;1113;p70"/>
          <p:cNvSpPr txBox="1"/>
          <p:nvPr>
            <p:ph idx="2" type="body"/>
          </p:nvPr>
        </p:nvSpPr>
        <p:spPr>
          <a:xfrm>
            <a:off x="32715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14" name="Google Shape;1114;p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5" name="Google Shape;1115;p70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6" name="Google Shape;1116;p70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7" name="Google Shape;1117;p70"/>
          <p:cNvSpPr txBox="1"/>
          <p:nvPr>
            <p:ph idx="5" type="body"/>
          </p:nvPr>
        </p:nvSpPr>
        <p:spPr>
          <a:xfrm>
            <a:off x="59948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18" name="Google Shape;1118;p70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9" name="Google Shape;1119;p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20" name="Google Shape;1120;p70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3" name="Google Shape;1123;p7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24" name="Google Shape;1124;p71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25" name="Google Shape;1125;p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6" name="Google Shape;1126;p7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2">
  <p:cSld name="CUSTOM_9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>
            <p:ph idx="1" type="subTitle"/>
          </p:nvPr>
        </p:nvSpPr>
        <p:spPr>
          <a:xfrm>
            <a:off x="734150" y="4261625"/>
            <a:ext cx="35766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8"/>
          <p:cNvSpPr/>
          <p:nvPr/>
        </p:nvSpPr>
        <p:spPr>
          <a:xfrm>
            <a:off x="539050" y="3426213"/>
            <a:ext cx="3994800" cy="74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"/>
          <p:cNvSpPr txBox="1"/>
          <p:nvPr>
            <p:ph type="title"/>
          </p:nvPr>
        </p:nvSpPr>
        <p:spPr>
          <a:xfrm>
            <a:off x="745650" y="3453375"/>
            <a:ext cx="35766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46" name="Google Shape;146;p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8"/>
          <p:cNvGrpSpPr/>
          <p:nvPr/>
        </p:nvGrpSpPr>
        <p:grpSpPr>
          <a:xfrm>
            <a:off x="1906454" y="948923"/>
            <a:ext cx="1681813" cy="1681813"/>
            <a:chOff x="2589036" y="988300"/>
            <a:chExt cx="1101600" cy="1101600"/>
          </a:xfrm>
        </p:grpSpPr>
        <p:sp>
          <p:nvSpPr>
            <p:cNvPr id="148" name="Google Shape;148;p8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BDC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1" name="Google Shape;151;p8"/>
          <p:cNvPicPr preferRelativeResize="0"/>
          <p:nvPr/>
        </p:nvPicPr>
        <p:blipFill rotWithShape="1">
          <a:blip r:embed="rId2">
            <a:alphaModFix/>
          </a:blip>
          <a:srcRect b="0" l="16711" r="16711" t="0"/>
          <a:stretch/>
        </p:blipFill>
        <p:spPr>
          <a:xfrm>
            <a:off x="4975456" y="2385485"/>
            <a:ext cx="35145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" name="Google Shape;152;p8"/>
          <p:cNvSpPr/>
          <p:nvPr/>
        </p:nvSpPr>
        <p:spPr>
          <a:xfrm>
            <a:off x="4868450" y="2284137"/>
            <a:ext cx="35193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" name="Google Shape;153;p8"/>
          <p:cNvGrpSpPr/>
          <p:nvPr/>
        </p:nvGrpSpPr>
        <p:grpSpPr>
          <a:xfrm>
            <a:off x="2578069" y="5591878"/>
            <a:ext cx="1629012" cy="557721"/>
            <a:chOff x="1495750" y="4075540"/>
            <a:chExt cx="1804200" cy="617700"/>
          </a:xfrm>
        </p:grpSpPr>
        <p:sp>
          <p:nvSpPr>
            <p:cNvPr id="154" name="Google Shape;154;p8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rgbClr val="00CE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latin typeface="Outfit"/>
                  <a:ea typeface="Outfit"/>
                  <a:cs typeface="Outfit"/>
                  <a:sym typeface="Outfit"/>
                </a:rPr>
                <a:t>111</a:t>
              </a:r>
              <a:endParaRPr b="1" sz="1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57" name="Google Shape;157;p8"/>
          <p:cNvGrpSpPr/>
          <p:nvPr/>
        </p:nvGrpSpPr>
        <p:grpSpPr>
          <a:xfrm rot="5400000">
            <a:off x="3866371" y="4513068"/>
            <a:ext cx="1887821" cy="1543826"/>
            <a:chOff x="3337500" y="1640525"/>
            <a:chExt cx="3773378" cy="3085800"/>
          </a:xfrm>
        </p:grpSpPr>
        <p:sp>
          <p:nvSpPr>
            <p:cNvPr id="158" name="Google Shape;158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3333921" y="1385518"/>
            <a:ext cx="1887821" cy="1543826"/>
            <a:chOff x="3337500" y="1640525"/>
            <a:chExt cx="3773378" cy="3085800"/>
          </a:xfrm>
        </p:grpSpPr>
        <p:sp>
          <p:nvSpPr>
            <p:cNvPr id="162" name="Google Shape;162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" name="Google Shape;165;p8"/>
          <p:cNvGrpSpPr/>
          <p:nvPr/>
        </p:nvGrpSpPr>
        <p:grpSpPr>
          <a:xfrm>
            <a:off x="7252825" y="5189746"/>
            <a:ext cx="1299300" cy="526200"/>
            <a:chOff x="7243875" y="3780983"/>
            <a:chExt cx="1299300" cy="526200"/>
          </a:xfrm>
        </p:grpSpPr>
        <p:grpSp>
          <p:nvGrpSpPr>
            <p:cNvPr id="166" name="Google Shape;166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67" name="Google Shape;167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" name="Google Shape;170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71" name="Google Shape;171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4" name="Google Shape;174;p8"/>
          <p:cNvGrpSpPr/>
          <p:nvPr/>
        </p:nvGrpSpPr>
        <p:grpSpPr>
          <a:xfrm>
            <a:off x="4301862" y="3074997"/>
            <a:ext cx="1016876" cy="1016875"/>
            <a:chOff x="5143612" y="760610"/>
            <a:chExt cx="1016876" cy="1016876"/>
          </a:xfrm>
        </p:grpSpPr>
        <p:grpSp>
          <p:nvGrpSpPr>
            <p:cNvPr id="175" name="Google Shape;175;p8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76" name="Google Shape;176;p8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7" name="Google Shape;177;p8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78" name="Google Shape;178;p8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" name="Google Shape;179;p8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80" name="Google Shape;180;p8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8"/>
          <p:cNvGrpSpPr/>
          <p:nvPr/>
        </p:nvGrpSpPr>
        <p:grpSpPr>
          <a:xfrm>
            <a:off x="7810860" y="2655348"/>
            <a:ext cx="876600" cy="876600"/>
            <a:chOff x="3500010" y="4452260"/>
            <a:chExt cx="876600" cy="876600"/>
          </a:xfrm>
        </p:grpSpPr>
        <p:sp>
          <p:nvSpPr>
            <p:cNvPr id="182" name="Google Shape;182;p8"/>
            <p:cNvSpPr/>
            <p:nvPr/>
          </p:nvSpPr>
          <p:spPr>
            <a:xfrm>
              <a:off x="3500010" y="4452260"/>
              <a:ext cx="876600" cy="87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636125" y="4605250"/>
              <a:ext cx="635700" cy="635700"/>
            </a:xfrm>
            <a:prstGeom prst="ellipse">
              <a:avLst/>
            </a:prstGeom>
            <a:solidFill>
              <a:srgbClr val="ED8E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597738" y="4556125"/>
              <a:ext cx="635700" cy="635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5" name="Google Shape;185;p8"/>
            <p:cNvGrpSpPr/>
            <p:nvPr/>
          </p:nvGrpSpPr>
          <p:grpSpPr>
            <a:xfrm>
              <a:off x="3796302" y="4764950"/>
              <a:ext cx="231557" cy="229296"/>
              <a:chOff x="3953225" y="3952350"/>
              <a:chExt cx="380225" cy="376513"/>
            </a:xfrm>
          </p:grpSpPr>
          <p:sp>
            <p:nvSpPr>
              <p:cNvPr id="186" name="Google Shape;186;p8"/>
              <p:cNvSpPr/>
              <p:nvPr/>
            </p:nvSpPr>
            <p:spPr>
              <a:xfrm>
                <a:off x="4215850" y="3952363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 flipH="1">
                <a:off x="3953225" y="3952350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8" name="Google Shape;188;p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89" name="Google Shape;189;p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190" name="Google Shape;190;p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91" name="Google Shape;191;p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92" name="Google Shape;192;p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4" name="Google Shape;194;p8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8" name="Google Shape;198;p8"/>
          <p:cNvSpPr txBox="1"/>
          <p:nvPr>
            <p:ph idx="4" type="subTitle"/>
          </p:nvPr>
        </p:nvSpPr>
        <p:spPr>
          <a:xfrm>
            <a:off x="2070000" y="1134950"/>
            <a:ext cx="12177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6300"/>
              <a:buFont typeface="Outfit"/>
              <a:buNone/>
              <a:defRPr b="1" sz="63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2">
  <p:cSld name="TWO_OBJECTS_2_2"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72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72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1" name="Google Shape;1131;p7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32" name="Google Shape;1132;p7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33" name="Google Shape;1133;p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4" name="Google Shape;1134;p7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">
  <p:cSld name="TWO_OBJECTS_2"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73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73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9" name="Google Shape;1139;p7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40" name="Google Shape;1140;p73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41" name="Google Shape;1141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42" name="Google Shape;1142;p7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1">
  <p:cSld name="TWO_OBJECTS_2_1"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74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4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74"/>
          <p:cNvPicPr preferRelativeResize="0"/>
          <p:nvPr/>
        </p:nvPicPr>
        <p:blipFill rotWithShape="1">
          <a:blip r:embed="rId3">
            <a:alphaModFix/>
          </a:blip>
          <a:srcRect b="74117" l="0" r="0" t="6725"/>
          <a:stretch/>
        </p:blipFill>
        <p:spPr>
          <a:xfrm>
            <a:off x="0" y="1375"/>
            <a:ext cx="9143999" cy="13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74"/>
          <p:cNvPicPr preferRelativeResize="0"/>
          <p:nvPr/>
        </p:nvPicPr>
        <p:blipFill rotWithShape="1">
          <a:blip r:embed="rId3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9" name="Google Shape;1149;p74"/>
          <p:cNvSpPr txBox="1"/>
          <p:nvPr>
            <p:ph idx="1" type="body"/>
          </p:nvPr>
        </p:nvSpPr>
        <p:spPr>
          <a:xfrm>
            <a:off x="53340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50" name="Google Shape;1150;p74"/>
          <p:cNvSpPr txBox="1"/>
          <p:nvPr>
            <p:ph idx="2" type="body"/>
          </p:nvPr>
        </p:nvSpPr>
        <p:spPr>
          <a:xfrm>
            <a:off x="470535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51" name="Google Shape;1151;p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2" name="Google Shape;1152;p7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5" name="Google Shape;1155;p75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56" name="Google Shape;1156;p75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57" name="Google Shape;1157;p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8" name="Google Shape;1158;p7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oogle Shape;1160;p76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1161" name="Google Shape;1161;p7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2" name="Google Shape;1162;p76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3" name="Google Shape;116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76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5" name="Google Shape;1165;p76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66" name="Google Shape;1166;p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1167" name="Google Shape;116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 1">
  <p:cSld name="1_章節標題_2_1_1">
    <p:bg>
      <p:bgPr>
        <a:solidFill>
          <a:srgbClr val="FFFFFF"/>
        </a:solidFill>
      </p:bgPr>
    </p:bg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77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1170" name="Google Shape;1170;p7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1" name="Google Shape;1171;p77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2" name="Google Shape;117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77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4" name="Google Shape;1174;p77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75" name="Google Shape;1175;p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78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1178" name="Google Shape;1178;p7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9" name="Google Shape;1179;p78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0" name="Google Shape;1180;p78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1" name="Google Shape;118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1182" name="Google Shape;118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7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4" name="Google Shape;1184;p78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85" name="Google Shape;1185;p78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86" name="Google Shape;1186;p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2">
  <p:cSld name="1_章節標題_2_2">
    <p:bg>
      <p:bgPr>
        <a:solidFill>
          <a:srgbClr val="FFFFFF"/>
        </a:solidFill>
      </p:bgPr>
    </p:bg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Google Shape;1188;p79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1189" name="Google Shape;1189;p7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p79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1" name="Google Shape;119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79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3" name="Google Shape;1193;p79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194" name="Google Shape;1194;p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95" name="Google Shape;119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1319163"/>
            <a:ext cx="4124325" cy="5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80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80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200" name="Google Shape;1200;p80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80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81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81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207" name="Google Shape;1207;p81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81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81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1" name="Google Shape;1211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3">
  <p:cSld name="CUSTOM_10">
    <p:bg>
      <p:bgPr>
        <a:solidFill>
          <a:srgbClr val="FFFF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9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9"/>
          <p:cNvSpPr txBox="1"/>
          <p:nvPr>
            <p:ph type="title"/>
          </p:nvPr>
        </p:nvSpPr>
        <p:spPr>
          <a:xfrm>
            <a:off x="2121850" y="4915100"/>
            <a:ext cx="64173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14" name="Google Shape;1214;p82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8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16" name="Google Shape;1216;p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3">
  <p:cSld name="BLANK_3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19" name="Google Shape;1219;p8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83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21" name="Google Shape;1221;p83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24" name="Google Shape;1224;p84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84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84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27" name="Google Shape;1227;p8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2">
  <p:cSld name="BLANK_2_2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0" name="Google Shape;1230;p85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85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85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33" name="Google Shape;1233;p85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34" name="Google Shape;1234;p85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1">
  <p:cSld name="BLANK_2_1"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7" name="Google Shape;1237;p86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86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86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40" name="Google Shape;1240;p86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p8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87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45" name="Google Shape;1245;p8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88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8" name="Google Shape;1248;p88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249" name="Google Shape;1249;p88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250" name="Google Shape;1250;p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1" name="Google Shape;1251;p88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89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54" name="Google Shape;1254;p89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55" name="Google Shape;1255;p89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256" name="Google Shape;1256;p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7" name="Google Shape;1257;p89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0" name="Google Shape;1260;p90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261" name="Google Shape;1261;p90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2" name="Google Shape;1262;p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91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5" name="Google Shape;1265;p91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266" name="Google Shape;1266;p91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7" name="Google Shape;1267;p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"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0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4" name="Google Shape;214;p1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92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0" name="Google Shape;1270;p92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1" name="Google Shape;1271;p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72" name="Google Shape;1272;p92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2 1">
  <p:cSld name="BLANK_2_2_1"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75" name="Google Shape;1275;p9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93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77" name="Google Shape;1277;p93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8" name="Google Shape;1278;p93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1">
  <p:cSld name="SECTION_HEADER_1_1">
    <p:bg>
      <p:bgPr>
        <a:solidFill>
          <a:srgbClr val="000000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94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i="0" sz="6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0" i="0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1" name="Google Shape;1281;p94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2" name="Google Shape;1282;p94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3" name="Google Shape;1283;p94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4" name="Google Shape;1284;p94"/>
          <p:cNvSpPr txBox="1"/>
          <p:nvPr>
            <p:ph idx="12" type="sldNum"/>
          </p:nvPr>
        </p:nvSpPr>
        <p:spPr>
          <a:xfrm>
            <a:off x="7010400" y="63817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5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jp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90.xml"/><Relationship Id="rId37" Type="http://schemas.openxmlformats.org/officeDocument/2006/relationships/theme" Target="../theme/theme2.xml"/><Relationship Id="rId3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5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046" name="Google Shape;1046;p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47" name="Google Shape;1047;p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048" name="Google Shape;1048;p59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hyperlink" Target="http://l.pulipuli.info/24/xai" TargetMode="External"/><Relationship Id="rId7" Type="http://schemas.openxmlformats.org/officeDocument/2006/relationships/image" Target="../media/image39.png"/><Relationship Id="rId8" Type="http://schemas.openxmlformats.org/officeDocument/2006/relationships/image" Target="../media/image3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Relationship Id="rId8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94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78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8.png"/><Relationship Id="rId4" Type="http://schemas.openxmlformats.org/officeDocument/2006/relationships/image" Target="../media/image57.png"/><Relationship Id="rId5" Type="http://schemas.openxmlformats.org/officeDocument/2006/relationships/image" Target="../media/image74.png"/><Relationship Id="rId6" Type="http://schemas.openxmlformats.org/officeDocument/2006/relationships/image" Target="../media/image66.png"/><Relationship Id="rId7" Type="http://schemas.openxmlformats.org/officeDocument/2006/relationships/image" Target="../media/image1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Relationship Id="rId4" Type="http://schemas.openxmlformats.org/officeDocument/2006/relationships/image" Target="../media/image61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Relationship Id="rId4" Type="http://schemas.openxmlformats.org/officeDocument/2006/relationships/image" Target="../media/image11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Relationship Id="rId4" Type="http://schemas.openxmlformats.org/officeDocument/2006/relationships/image" Target="../media/image106.png"/><Relationship Id="rId5" Type="http://schemas.openxmlformats.org/officeDocument/2006/relationships/image" Target="../media/image73.png"/><Relationship Id="rId6" Type="http://schemas.openxmlformats.org/officeDocument/2006/relationships/image" Target="../media/image71.png"/><Relationship Id="rId7" Type="http://schemas.openxmlformats.org/officeDocument/2006/relationships/image" Target="../media/image64.png"/><Relationship Id="rId8" Type="http://schemas.openxmlformats.org/officeDocument/2006/relationships/image" Target="../media/image6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8.png"/><Relationship Id="rId4" Type="http://schemas.openxmlformats.org/officeDocument/2006/relationships/hyperlink" Target="https://l.pulipuli.info/24/xai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5.png"/><Relationship Id="rId4" Type="http://schemas.openxmlformats.org/officeDocument/2006/relationships/hyperlink" Target="https://ppt.cc/fegmLx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9.png"/><Relationship Id="rId4" Type="http://schemas.openxmlformats.org/officeDocument/2006/relationships/image" Target="../media/image8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png"/><Relationship Id="rId4" Type="http://schemas.openxmlformats.org/officeDocument/2006/relationships/image" Target="../media/image9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png"/><Relationship Id="rId4" Type="http://schemas.openxmlformats.org/officeDocument/2006/relationships/image" Target="../media/image8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6.png"/><Relationship Id="rId4" Type="http://schemas.openxmlformats.org/officeDocument/2006/relationships/image" Target="../media/image9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png"/><Relationship Id="rId4" Type="http://schemas.openxmlformats.org/officeDocument/2006/relationships/image" Target="../media/image10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6.png"/><Relationship Id="rId4" Type="http://schemas.openxmlformats.org/officeDocument/2006/relationships/image" Target="../media/image8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3.png"/><Relationship Id="rId4" Type="http://schemas.openxmlformats.org/officeDocument/2006/relationships/image" Target="../media/image91.png"/><Relationship Id="rId5" Type="http://schemas.openxmlformats.org/officeDocument/2006/relationships/image" Target="../media/image9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3.png"/><Relationship Id="rId4" Type="http://schemas.openxmlformats.org/officeDocument/2006/relationships/image" Target="../media/image9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8.png"/><Relationship Id="rId4" Type="http://schemas.openxmlformats.org/officeDocument/2006/relationships/image" Target="../media/image10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4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95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/>
              <a:t>當 </a:t>
            </a:r>
            <a:r>
              <a:rPr lang="zh-TW" sz="3400">
                <a:solidFill>
                  <a:srgbClr val="FFFFFF"/>
                </a:solidFill>
                <a:highlight>
                  <a:srgbClr val="000000"/>
                </a:highlight>
              </a:rPr>
              <a:t>xAI</a:t>
            </a:r>
            <a:endParaRPr sz="340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400"/>
              <a:t>碰上數位人文</a:t>
            </a:r>
            <a:endParaRPr sz="34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TW" sz="3400"/>
              <a:t>Part 2</a:t>
            </a:r>
            <a:endParaRPr sz="3400"/>
          </a:p>
        </p:txBody>
      </p:sp>
      <p:sp>
        <p:nvSpPr>
          <p:cNvPr id="1290" name="Google Shape;1290;p95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淡江資圖系 陳勇汀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/>
              <a:t>  </a:t>
            </a:r>
            <a:endParaRPr/>
          </a:p>
        </p:txBody>
      </p:sp>
      <p:sp>
        <p:nvSpPr>
          <p:cNvPr id="1291" name="Google Shape;1291;p95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sp>
        <p:nvSpPr>
          <p:cNvPr id="1292" name="Google Shape;1292;p95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3" name="Google Shape;1293;p95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1294" name="Google Shape;1294;p9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9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9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7" name="Google Shape;1297;p95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1298" name="Google Shape;1298;p9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9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9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1" name="Google Shape;1301;p95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1302" name="Google Shape;1302;p95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303" name="Google Shape;1303;p95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95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305" name="Google Shape;1305;p9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6" name="Google Shape;1306;p95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1307" name="Google Shape;1307;p95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1308" name="Google Shape;1308;p95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95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95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311" name="Google Shape;1311;p95"/>
            <p:cNvCxnSpPr>
              <a:endCxn id="1310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2" name="Google Shape;1312;p95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13" name="Google Shape;1313;p95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4" name="Google Shape;1314;p95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1315" name="Google Shape;1315;p95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1316" name="Google Shape;1316;p95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1317" name="Google Shape;1317;p95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18" name="Google Shape;1318;p95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19" name="Google Shape;1319;p95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20" name="Google Shape;1320;p95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1321" name="Google Shape;1321;p95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2" name="Google Shape;1322;p95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3" name="Google Shape;1323;p95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1324" name="Google Shape;1324;p9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5" name="Google Shape;1325;p95"/>
          <p:cNvSpPr/>
          <p:nvPr/>
        </p:nvSpPr>
        <p:spPr>
          <a:xfrm>
            <a:off x="1594015" y="505989"/>
            <a:ext cx="2945100" cy="4836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26" name="Google Shape;1326;p95"/>
          <p:cNvSpPr txBox="1"/>
          <p:nvPr/>
        </p:nvSpPr>
        <p:spPr>
          <a:xfrm>
            <a:off x="1589450" y="505988"/>
            <a:ext cx="29451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6"/>
              </a:rPr>
              <a:t>http://l.pulipuli.info/24/xai</a:t>
            </a:r>
            <a:endParaRPr b="1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327" name="Google Shape;132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3722" y="1582224"/>
            <a:ext cx="3274949" cy="395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975" y="155300"/>
            <a:ext cx="1184999" cy="11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04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預測性探勘</a:t>
            </a:r>
            <a:br>
              <a:rPr lang="zh-TW"/>
            </a:br>
            <a:r>
              <a:rPr lang="zh-TW"/>
              <a:t>(分類與預測)</a:t>
            </a:r>
            <a:endParaRPr/>
          </a:p>
        </p:txBody>
      </p:sp>
      <p:sp>
        <p:nvSpPr>
          <p:cNvPr id="1476" name="Google Shape;1476;p10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</a:t>
            </a:r>
            <a:r>
              <a:rPr lang="zh-TW" u="sng"/>
              <a:t>子群組探勘</a:t>
            </a:r>
            <a:r>
              <a:rPr lang="zh-TW"/>
              <a:t>解釋</a:t>
            </a:r>
            <a:r>
              <a:rPr lang="zh-TW" u="sng"/>
              <a:t>預測性探勘</a:t>
            </a:r>
            <a:endParaRPr u="sng"/>
          </a:p>
        </p:txBody>
      </p:sp>
      <p:sp>
        <p:nvSpPr>
          <p:cNvPr id="1477" name="Google Shape;1477;p10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8" name="Google Shape;1478;p104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子群組探勘</a:t>
            </a:r>
            <a:endParaRPr/>
          </a:p>
        </p:txBody>
      </p:sp>
      <p:sp>
        <p:nvSpPr>
          <p:cNvPr id="1479" name="Google Shape;1479;p104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104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481" name="Google Shape;148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325" y="2679613"/>
            <a:ext cx="3743325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04"/>
          <p:cNvSpPr txBox="1"/>
          <p:nvPr/>
        </p:nvSpPr>
        <p:spPr>
          <a:xfrm>
            <a:off x="630250" y="5071291"/>
            <a:ext cx="3868800" cy="10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8761D"/>
                </a:solidFill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〇</a:t>
            </a:r>
            <a:r>
              <a:rPr lang="zh-TW" sz="2400"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分類準確性較高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rgbClr val="FF0000"/>
                </a:solidFill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🗙</a:t>
            </a:r>
            <a:r>
              <a:rPr lang="zh-TW" sz="2400"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規則通常不能解釋</a:t>
            </a:r>
            <a:endParaRPr sz="2400">
              <a:highlight>
                <a:srgbClr val="F4CC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3" name="Google Shape;1483;p104"/>
          <p:cNvSpPr txBox="1"/>
          <p:nvPr/>
        </p:nvSpPr>
        <p:spPr>
          <a:xfrm>
            <a:off x="4629150" y="5071216"/>
            <a:ext cx="3887700" cy="10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8761D"/>
                </a:solidFill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〇</a:t>
            </a:r>
            <a:r>
              <a:rPr lang="zh-TW" sz="2400"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前提規則容易理解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rgbClr val="FF0000"/>
                </a:solidFill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🗙</a:t>
            </a:r>
            <a:r>
              <a:rPr lang="zh-TW" sz="2400"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分類準確性較差</a:t>
            </a:r>
            <a:endParaRPr sz="2400">
              <a:highlight>
                <a:srgbClr val="F4CC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84" name="Google Shape;1484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325" y="2585263"/>
            <a:ext cx="3676650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104"/>
          <p:cNvSpPr/>
          <p:nvPr/>
        </p:nvSpPr>
        <p:spPr>
          <a:xfrm flipH="1">
            <a:off x="3780850" y="1260524"/>
            <a:ext cx="1582500" cy="89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代理模型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0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子群組的表示方式</a:t>
            </a:r>
            <a:endParaRPr/>
          </a:p>
        </p:txBody>
      </p:sp>
      <p:sp>
        <p:nvSpPr>
          <p:cNvPr id="1491" name="Google Shape;1491;p10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92" name="Google Shape;1492;p105"/>
          <p:cNvSpPr/>
          <p:nvPr/>
        </p:nvSpPr>
        <p:spPr>
          <a:xfrm>
            <a:off x="476250" y="1838137"/>
            <a:ext cx="8191500" cy="3833400"/>
          </a:xfrm>
          <a:prstGeom prst="roundRect">
            <a:avLst>
              <a:gd fmla="val 6503" name="adj"/>
            </a:avLst>
          </a:prstGeom>
          <a:solidFill>
            <a:srgbClr val="D9EAD3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子群組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3" name="Google Shape;1493;p105"/>
          <p:cNvSpPr/>
          <p:nvPr/>
        </p:nvSpPr>
        <p:spPr>
          <a:xfrm>
            <a:off x="862900" y="2950125"/>
            <a:ext cx="3043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4" name="Google Shape;1494;p105"/>
          <p:cNvSpPr/>
          <p:nvPr/>
        </p:nvSpPr>
        <p:spPr>
          <a:xfrm rot="-10798538">
            <a:off x="4219349" y="3063288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105"/>
          <p:cNvSpPr/>
          <p:nvPr/>
        </p:nvSpPr>
        <p:spPr>
          <a:xfrm>
            <a:off x="5168349" y="2950125"/>
            <a:ext cx="319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6" name="Google Shape;1496;p105"/>
          <p:cNvSpPr/>
          <p:nvPr/>
        </p:nvSpPr>
        <p:spPr>
          <a:xfrm>
            <a:off x="2615475" y="4450950"/>
            <a:ext cx="3742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(信賴度：0.75)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7" name="Google Shape;1497;p105"/>
          <p:cNvSpPr/>
          <p:nvPr/>
        </p:nvSpPr>
        <p:spPr>
          <a:xfrm>
            <a:off x="1242400" y="1921500"/>
            <a:ext cx="2284200" cy="1079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前提條件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8" name="Google Shape;1498;p105"/>
          <p:cNvSpPr/>
          <p:nvPr/>
        </p:nvSpPr>
        <p:spPr>
          <a:xfrm>
            <a:off x="5595725" y="1921500"/>
            <a:ext cx="2343300" cy="1079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目標概念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9" name="Google Shape;1499;p105"/>
          <p:cNvSpPr/>
          <p:nvPr/>
        </p:nvSpPr>
        <p:spPr>
          <a:xfrm>
            <a:off x="3050400" y="4036225"/>
            <a:ext cx="3043200" cy="52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品質評估指標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0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06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子群組的表示方式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目標概念 Right-hand Side (RHS)</a:t>
            </a:r>
            <a:endParaRPr/>
          </a:p>
        </p:txBody>
      </p:sp>
      <p:sp>
        <p:nvSpPr>
          <p:cNvPr id="1506" name="Google Shape;1506;p10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07" name="Google Shape;1507;p106"/>
          <p:cNvSpPr/>
          <p:nvPr/>
        </p:nvSpPr>
        <p:spPr>
          <a:xfrm>
            <a:off x="715549" y="2533475"/>
            <a:ext cx="319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8" name="Google Shape;1508;p106"/>
          <p:cNvSpPr/>
          <p:nvPr/>
        </p:nvSpPr>
        <p:spPr>
          <a:xfrm>
            <a:off x="1142925" y="2059125"/>
            <a:ext cx="2343300" cy="525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目標概念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09" name="Google Shape;150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800" y="4055950"/>
            <a:ext cx="1571074" cy="15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06"/>
          <p:cNvSpPr txBox="1"/>
          <p:nvPr/>
        </p:nvSpPr>
        <p:spPr>
          <a:xfrm rot="-899963">
            <a:off x="767078" y="3734957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鎖定分析方向！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11" name="Google Shape;1511;p106"/>
          <p:cNvSpPr txBox="1"/>
          <p:nvPr/>
        </p:nvSpPr>
        <p:spPr>
          <a:xfrm>
            <a:off x="4025350" y="1393525"/>
            <a:ext cx="48711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資料類型：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類別型：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連續數值型：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成績 較高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目標變項數量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1類別型：</a:t>
            </a:r>
            <a:r>
              <a:rPr lang="zh-TW" sz="24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1連續數值型：</a:t>
            </a:r>
            <a:r>
              <a:rPr lang="zh-TW" sz="24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成績 較高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2連續數值型：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腳掌長度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與 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成績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的關聯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0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10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子群組的表示方式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前提條件 Left-Hand Side (LHS)</a:t>
            </a:r>
            <a:endParaRPr/>
          </a:p>
        </p:txBody>
      </p:sp>
      <p:sp>
        <p:nvSpPr>
          <p:cNvPr id="1518" name="Google Shape;1518;p10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19" name="Google Shape;1519;p107"/>
          <p:cNvSpPr/>
          <p:nvPr/>
        </p:nvSpPr>
        <p:spPr>
          <a:xfrm>
            <a:off x="942425" y="2287500"/>
            <a:ext cx="3043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0" name="Google Shape;1520;p107"/>
          <p:cNvSpPr/>
          <p:nvPr/>
        </p:nvSpPr>
        <p:spPr>
          <a:xfrm>
            <a:off x="1321925" y="1813150"/>
            <a:ext cx="2284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前提條件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21" name="Google Shape;152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7400" y="4167800"/>
            <a:ext cx="1571074" cy="15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107"/>
          <p:cNvSpPr txBox="1"/>
          <p:nvPr/>
        </p:nvSpPr>
        <p:spPr>
          <a:xfrm rot="901015">
            <a:off x="856542" y="3846839"/>
            <a:ext cx="3094893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找尋可能原因！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3" name="Google Shape;1523;p107"/>
          <p:cNvSpPr txBox="1"/>
          <p:nvPr/>
        </p:nvSpPr>
        <p:spPr>
          <a:xfrm>
            <a:off x="4101550" y="1935475"/>
            <a:ext cx="48711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資料類型：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類別型：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連續數值型：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身高 &gt; 170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條件數量 (深度)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1：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F81BD"/>
              </a:buClr>
              <a:buSzPts val="2400"/>
              <a:buFont typeface="Noto Symbol"/>
              <a:buChar char="○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2：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且 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身高 &gt; 170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0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子群組的表示方式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品質評估指標</a:t>
            </a:r>
            <a:endParaRPr/>
          </a:p>
        </p:txBody>
      </p:sp>
      <p:sp>
        <p:nvSpPr>
          <p:cNvPr id="1529" name="Google Shape;1529;p10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30" name="Google Shape;1530;p108"/>
          <p:cNvSpPr/>
          <p:nvPr/>
        </p:nvSpPr>
        <p:spPr>
          <a:xfrm>
            <a:off x="970800" y="4183075"/>
            <a:ext cx="1693200" cy="169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108"/>
          <p:cNvSpPr txBox="1"/>
          <p:nvPr/>
        </p:nvSpPr>
        <p:spPr>
          <a:xfrm rot="1000">
            <a:off x="409328" y="3535429"/>
            <a:ext cx="3094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太多子群組了！！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2" name="Google Shape;1532;p108"/>
          <p:cNvSpPr/>
          <p:nvPr/>
        </p:nvSpPr>
        <p:spPr>
          <a:xfrm>
            <a:off x="240025" y="2254400"/>
            <a:ext cx="3742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(信賴度：0.75)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3" name="Google Shape;1533;p108"/>
          <p:cNvSpPr/>
          <p:nvPr/>
        </p:nvSpPr>
        <p:spPr>
          <a:xfrm>
            <a:off x="589525" y="1839675"/>
            <a:ext cx="3043200" cy="52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品質評估指標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4" name="Google Shape;1534;p108"/>
          <p:cNvSpPr/>
          <p:nvPr/>
        </p:nvSpPr>
        <p:spPr>
          <a:xfrm>
            <a:off x="4321700" y="1887600"/>
            <a:ext cx="2109000" cy="763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衣服=藍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5" name="Google Shape;1535;p108"/>
          <p:cNvSpPr/>
          <p:nvPr/>
        </p:nvSpPr>
        <p:spPr>
          <a:xfrm>
            <a:off x="6563575" y="3223613"/>
            <a:ext cx="2109000" cy="76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衣服=綠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6" name="Google Shape;1536;p108"/>
          <p:cNvSpPr/>
          <p:nvPr/>
        </p:nvSpPr>
        <p:spPr>
          <a:xfrm>
            <a:off x="6718925" y="2064600"/>
            <a:ext cx="2109000" cy="7635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衣服=紫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7" name="Google Shape;1537;p108"/>
          <p:cNvSpPr/>
          <p:nvPr/>
        </p:nvSpPr>
        <p:spPr>
          <a:xfrm>
            <a:off x="3796750" y="3223625"/>
            <a:ext cx="2109000" cy="7635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衣服=粉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8" name="Google Shape;1538;p108"/>
          <p:cNvSpPr/>
          <p:nvPr/>
        </p:nvSpPr>
        <p:spPr>
          <a:xfrm>
            <a:off x="4997775" y="2599238"/>
            <a:ext cx="2109000" cy="763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39" name="Google Shape;153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783" y="4423372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7477" y="4423372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639563" y="5005969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306" y="4936707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0501" y="5005969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06772" y="5005969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6851091" y="4382634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315" y="4382634"/>
            <a:ext cx="721626" cy="87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108"/>
          <p:cNvSpPr/>
          <p:nvPr/>
        </p:nvSpPr>
        <p:spPr>
          <a:xfrm>
            <a:off x="4652184" y="3936675"/>
            <a:ext cx="544800" cy="4017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8" name="Google Shape;1548;p108"/>
          <p:cNvSpPr/>
          <p:nvPr/>
        </p:nvSpPr>
        <p:spPr>
          <a:xfrm>
            <a:off x="5594452" y="3223625"/>
            <a:ext cx="915600" cy="4017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0.75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9" name="Google Shape;1549;p108"/>
          <p:cNvSpPr/>
          <p:nvPr/>
        </p:nvSpPr>
        <p:spPr>
          <a:xfrm>
            <a:off x="7345684" y="3886975"/>
            <a:ext cx="544800" cy="4017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0" name="Google Shape;1550;p108"/>
          <p:cNvSpPr/>
          <p:nvPr/>
        </p:nvSpPr>
        <p:spPr>
          <a:xfrm>
            <a:off x="7584584" y="2651100"/>
            <a:ext cx="544800" cy="4017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1" name="Google Shape;1551;p108"/>
          <p:cNvSpPr/>
          <p:nvPr/>
        </p:nvSpPr>
        <p:spPr>
          <a:xfrm>
            <a:off x="4299609" y="2488850"/>
            <a:ext cx="544800" cy="4017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552" name="Google Shape;1552;p108"/>
          <p:cNvGrpSpPr/>
          <p:nvPr/>
        </p:nvGrpSpPr>
        <p:grpSpPr>
          <a:xfrm>
            <a:off x="1031863" y="4236712"/>
            <a:ext cx="1571074" cy="1585926"/>
            <a:chOff x="1045575" y="4701200"/>
            <a:chExt cx="1571074" cy="1585926"/>
          </a:xfrm>
        </p:grpSpPr>
        <p:pic>
          <p:nvPicPr>
            <p:cNvPr id="1553" name="Google Shape;1553;p10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45575" y="4701200"/>
              <a:ext cx="1571074" cy="158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4" name="Google Shape;1554;p108"/>
            <p:cNvSpPr/>
            <p:nvPr/>
          </p:nvSpPr>
          <p:spPr>
            <a:xfrm>
              <a:off x="1515725" y="5040500"/>
              <a:ext cx="258300" cy="353400"/>
            </a:xfrm>
            <a:prstGeom prst="chord">
              <a:avLst>
                <a:gd fmla="val 2700000" name="adj1"/>
                <a:gd fmla="val 10108323" name="adj2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08"/>
            <p:cNvSpPr/>
            <p:nvPr/>
          </p:nvSpPr>
          <p:spPr>
            <a:xfrm flipH="1" rot="-1275444">
              <a:off x="1678515" y="5005687"/>
              <a:ext cx="258165" cy="353432"/>
            </a:xfrm>
            <a:prstGeom prst="chord">
              <a:avLst>
                <a:gd fmla="val 2700000" name="adj1"/>
                <a:gd fmla="val 10108323" name="adj2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0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61" name="Google Shape;1561;p10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如何評估子群組呢？</a:t>
            </a:r>
            <a:endParaRPr/>
          </a:p>
        </p:txBody>
      </p:sp>
      <p:sp>
        <p:nvSpPr>
          <p:cNvPr id="1562" name="Google Shape;1562;p10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aphicFrame>
        <p:nvGraphicFramePr>
          <p:cNvPr id="1563" name="Google Shape;1563;p109"/>
          <p:cNvGraphicFramePr/>
          <p:nvPr/>
        </p:nvGraphicFramePr>
        <p:xfrm>
          <a:off x="6672800" y="1689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{2539A73D-BDA3-443F-A987-1D0E3B60AE93}</a:tableStyleId>
              </a:tblPr>
              <a:tblGrid>
                <a:gridCol w="1113925"/>
                <a:gridCol w="837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衣服顏色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髮型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橘色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短髮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藍色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長髮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紫色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長髮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橘色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短髮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橘色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短髮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綠色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長髮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藍色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短髮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橘色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rgbClr val="000000"/>
                          </a:solidFill>
                        </a:rPr>
                        <a:t>長髮</a:t>
                      </a:r>
                      <a:endParaRPr sz="18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1564" name="Google Shape;1564;p109"/>
          <p:cNvSpPr/>
          <p:nvPr/>
        </p:nvSpPr>
        <p:spPr>
          <a:xfrm flipH="1">
            <a:off x="5463225" y="2573425"/>
            <a:ext cx="838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5" name="Google Shape;156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5" y="1936585"/>
            <a:ext cx="895241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141" y="1936584"/>
            <a:ext cx="1268645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294816" y="1886046"/>
            <a:ext cx="895241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1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551216" y="2659341"/>
            <a:ext cx="1268645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391" y="2573415"/>
            <a:ext cx="895241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727" y="1886046"/>
            <a:ext cx="895241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37324" y="2659341"/>
            <a:ext cx="1268645" cy="107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1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12010" y="2659341"/>
            <a:ext cx="1268645" cy="1079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109"/>
          <p:cNvSpPr/>
          <p:nvPr/>
        </p:nvSpPr>
        <p:spPr>
          <a:xfrm flipH="1" rot="10800000">
            <a:off x="5398850" y="4104900"/>
            <a:ext cx="902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109"/>
          <p:cNvSpPr/>
          <p:nvPr/>
        </p:nvSpPr>
        <p:spPr>
          <a:xfrm>
            <a:off x="416850" y="3849258"/>
            <a:ext cx="1698900" cy="6150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5" name="Google Shape;1575;p109"/>
          <p:cNvSpPr/>
          <p:nvPr/>
        </p:nvSpPr>
        <p:spPr>
          <a:xfrm>
            <a:off x="1952905" y="3942493"/>
            <a:ext cx="1698900" cy="6150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衣服=粉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6" name="Google Shape;1576;p109"/>
          <p:cNvSpPr/>
          <p:nvPr/>
        </p:nvSpPr>
        <p:spPr>
          <a:xfrm>
            <a:off x="3544818" y="4059760"/>
            <a:ext cx="1698900" cy="615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衣服=綠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7" name="Google Shape;1577;p109"/>
          <p:cNvSpPr/>
          <p:nvPr/>
        </p:nvSpPr>
        <p:spPr>
          <a:xfrm>
            <a:off x="775864" y="4419112"/>
            <a:ext cx="1698900" cy="6150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衣服=紫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8" name="Google Shape;1578;p109"/>
          <p:cNvSpPr/>
          <p:nvPr/>
        </p:nvSpPr>
        <p:spPr>
          <a:xfrm>
            <a:off x="2322191" y="4509450"/>
            <a:ext cx="1698900" cy="615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衣服=藍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Confidence, Probability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(1/5)</a:t>
            </a:r>
            <a:endParaRPr/>
          </a:p>
        </p:txBody>
      </p:sp>
      <p:sp>
        <p:nvSpPr>
          <p:cNvPr id="1584" name="Google Shape;1584;p1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5" name="Google Shape;1585;p110"/>
          <p:cNvSpPr txBox="1"/>
          <p:nvPr/>
        </p:nvSpPr>
        <p:spPr>
          <a:xfrm>
            <a:off x="476250" y="1844300"/>
            <a:ext cx="8191500" cy="4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測量了前提條件(LHS)發生時，結果目標概念(RHS)也符合的條件機率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信賴度最高為1，此時表示前提條件(LHS)出現的時候，肯定會出現目標概念(RHS)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86" name="Google Shape;1586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400" y="4212075"/>
            <a:ext cx="7135579" cy="6767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110"/>
          <p:cNvSpPr/>
          <p:nvPr/>
        </p:nvSpPr>
        <p:spPr>
          <a:xfrm>
            <a:off x="2918712" y="5250525"/>
            <a:ext cx="1182900" cy="894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LHS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涵蓋數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88" name="Google Shape;1588;p110"/>
          <p:cNvSpPr/>
          <p:nvPr/>
        </p:nvSpPr>
        <p:spPr>
          <a:xfrm>
            <a:off x="4639388" y="5250525"/>
            <a:ext cx="2108400" cy="894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LHS &amp; RHS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涵蓋數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1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1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Confidence, Probability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(2/5)</a:t>
            </a:r>
            <a:endParaRPr/>
          </a:p>
        </p:txBody>
      </p:sp>
      <p:sp>
        <p:nvSpPr>
          <p:cNvPr id="1595" name="Google Shape;1595;p1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96" name="Google Shape;1596;p111"/>
          <p:cNvPicPr preferRelativeResize="0"/>
          <p:nvPr/>
        </p:nvPicPr>
        <p:blipFill rotWithShape="1">
          <a:blip r:embed="rId3">
            <a:alphaModFix/>
          </a:blip>
          <a:srcRect b="0" l="0" r="0" t="44549"/>
          <a:stretch/>
        </p:blipFill>
        <p:spPr>
          <a:xfrm>
            <a:off x="1323413" y="1402076"/>
            <a:ext cx="6621275" cy="24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111"/>
          <p:cNvSpPr/>
          <p:nvPr/>
        </p:nvSpPr>
        <p:spPr>
          <a:xfrm>
            <a:off x="862900" y="4259050"/>
            <a:ext cx="3043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因病退伍=是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98" name="Google Shape;1598;p111"/>
          <p:cNvSpPr/>
          <p:nvPr/>
        </p:nvSpPr>
        <p:spPr>
          <a:xfrm rot="-10798538">
            <a:off x="4219349" y="4372213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111"/>
          <p:cNvSpPr/>
          <p:nvPr/>
        </p:nvSpPr>
        <p:spPr>
          <a:xfrm>
            <a:off x="5168349" y="4259050"/>
            <a:ext cx="319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病因=心理疾病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0" name="Google Shape;1600;p111"/>
          <p:cNvSpPr/>
          <p:nvPr/>
        </p:nvSpPr>
        <p:spPr>
          <a:xfrm>
            <a:off x="2615475" y="5378875"/>
            <a:ext cx="3742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(信賴度：0.8)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1" name="Google Shape;1601;p111"/>
          <p:cNvSpPr/>
          <p:nvPr/>
        </p:nvSpPr>
        <p:spPr>
          <a:xfrm>
            <a:off x="1242400" y="3784700"/>
            <a:ext cx="2284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前提條件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2" name="Google Shape;1602;p111"/>
          <p:cNvSpPr/>
          <p:nvPr/>
        </p:nvSpPr>
        <p:spPr>
          <a:xfrm>
            <a:off x="5595725" y="3784700"/>
            <a:ext cx="2343300" cy="525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目標概念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3" name="Google Shape;1603;p111"/>
          <p:cNvSpPr/>
          <p:nvPr/>
        </p:nvSpPr>
        <p:spPr>
          <a:xfrm>
            <a:off x="3050400" y="4964150"/>
            <a:ext cx="3043200" cy="52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品質評估指標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Confidence, Probability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(3/5)</a:t>
            </a:r>
            <a:endParaRPr/>
          </a:p>
        </p:txBody>
      </p:sp>
      <p:sp>
        <p:nvSpPr>
          <p:cNvPr id="1609" name="Google Shape;1609;p1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10" name="Google Shape;1610;p112"/>
          <p:cNvSpPr/>
          <p:nvPr/>
        </p:nvSpPr>
        <p:spPr>
          <a:xfrm>
            <a:off x="1743175" y="1517399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112"/>
          <p:cNvSpPr/>
          <p:nvPr/>
        </p:nvSpPr>
        <p:spPr>
          <a:xfrm>
            <a:off x="3356353" y="2376764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2" name="Google Shape;1612;p112"/>
          <p:cNvSpPr/>
          <p:nvPr/>
        </p:nvSpPr>
        <p:spPr>
          <a:xfrm>
            <a:off x="4263805" y="1411863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112"/>
          <p:cNvSpPr/>
          <p:nvPr/>
        </p:nvSpPr>
        <p:spPr>
          <a:xfrm>
            <a:off x="6177855" y="2376764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4" name="Google Shape;1614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406" y="1517391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310" y="1517390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20811" y="14518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1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060405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369" y="2343821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" name="Google Shape;1619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845" y="14518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37804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2438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22" name="Google Shape;1622;p112"/>
          <p:cNvSpPr/>
          <p:nvPr/>
        </p:nvSpPr>
        <p:spPr>
          <a:xfrm>
            <a:off x="1796531" y="1453747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112"/>
          <p:cNvSpPr/>
          <p:nvPr/>
        </p:nvSpPr>
        <p:spPr>
          <a:xfrm>
            <a:off x="3409709" y="2378698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112"/>
          <p:cNvSpPr/>
          <p:nvPr/>
        </p:nvSpPr>
        <p:spPr>
          <a:xfrm>
            <a:off x="4317161" y="1413797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112"/>
          <p:cNvSpPr/>
          <p:nvPr/>
        </p:nvSpPr>
        <p:spPr>
          <a:xfrm>
            <a:off x="862900" y="4259050"/>
            <a:ext cx="3043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6" name="Google Shape;1626;p112"/>
          <p:cNvSpPr/>
          <p:nvPr/>
        </p:nvSpPr>
        <p:spPr>
          <a:xfrm rot="-10798538">
            <a:off x="4219349" y="4372213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112"/>
          <p:cNvSpPr/>
          <p:nvPr/>
        </p:nvSpPr>
        <p:spPr>
          <a:xfrm>
            <a:off x="5168349" y="4259050"/>
            <a:ext cx="319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8" name="Google Shape;1628;p112"/>
          <p:cNvSpPr/>
          <p:nvPr/>
        </p:nvSpPr>
        <p:spPr>
          <a:xfrm>
            <a:off x="2615475" y="5378875"/>
            <a:ext cx="3742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(信賴度：0.75)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9" name="Google Shape;1629;p112"/>
          <p:cNvSpPr/>
          <p:nvPr/>
        </p:nvSpPr>
        <p:spPr>
          <a:xfrm>
            <a:off x="1242400" y="3784700"/>
            <a:ext cx="2284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前提條件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0" name="Google Shape;1630;p112"/>
          <p:cNvSpPr/>
          <p:nvPr/>
        </p:nvSpPr>
        <p:spPr>
          <a:xfrm>
            <a:off x="5595725" y="3784700"/>
            <a:ext cx="2343300" cy="525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目標概念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1" name="Google Shape;1631;p112"/>
          <p:cNvSpPr/>
          <p:nvPr/>
        </p:nvSpPr>
        <p:spPr>
          <a:xfrm>
            <a:off x="3050400" y="4964150"/>
            <a:ext cx="3043200" cy="52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品質評估指標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6" name="Google Shape;1636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369" y="2343821"/>
            <a:ext cx="1161766" cy="14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37" name="Google Shape;1637;p1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Confidence, Probability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(4/5)</a:t>
            </a:r>
            <a:endParaRPr/>
          </a:p>
        </p:txBody>
      </p:sp>
      <p:sp>
        <p:nvSpPr>
          <p:cNvPr id="1638" name="Google Shape;1638;p1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39" name="Google Shape;1639;p113"/>
          <p:cNvSpPr/>
          <p:nvPr/>
        </p:nvSpPr>
        <p:spPr>
          <a:xfrm>
            <a:off x="5567555" y="1411864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0" name="Google Shape;164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406" y="1517391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310" y="1517390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20811" y="14518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1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060405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845" y="14518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1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37804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6" name="Google Shape;1646;p1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2438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113"/>
          <p:cNvSpPr/>
          <p:nvPr/>
        </p:nvSpPr>
        <p:spPr>
          <a:xfrm>
            <a:off x="5620811" y="1413797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113"/>
          <p:cNvSpPr/>
          <p:nvPr/>
        </p:nvSpPr>
        <p:spPr>
          <a:xfrm>
            <a:off x="862900" y="4259050"/>
            <a:ext cx="3043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</a:t>
            </a:r>
            <a:r>
              <a:rPr lang="zh-TW" sz="3200">
                <a:highlight>
                  <a:srgbClr val="D9D2E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深紫</a:t>
            </a:r>
            <a:endParaRPr sz="3200">
              <a:highlight>
                <a:srgbClr val="D9D2E9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9" name="Google Shape;1649;p113"/>
          <p:cNvSpPr/>
          <p:nvPr/>
        </p:nvSpPr>
        <p:spPr>
          <a:xfrm rot="-10798538">
            <a:off x="4219349" y="4372213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113"/>
          <p:cNvSpPr/>
          <p:nvPr/>
        </p:nvSpPr>
        <p:spPr>
          <a:xfrm>
            <a:off x="5168349" y="4259050"/>
            <a:ext cx="319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1" name="Google Shape;1651;p113"/>
          <p:cNvSpPr/>
          <p:nvPr/>
        </p:nvSpPr>
        <p:spPr>
          <a:xfrm>
            <a:off x="2615475" y="5378875"/>
            <a:ext cx="3742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(信賴度：1)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2" name="Google Shape;1652;p113"/>
          <p:cNvSpPr/>
          <p:nvPr/>
        </p:nvSpPr>
        <p:spPr>
          <a:xfrm>
            <a:off x="1242400" y="3784700"/>
            <a:ext cx="2284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前提條件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3" name="Google Shape;1653;p113"/>
          <p:cNvSpPr/>
          <p:nvPr/>
        </p:nvSpPr>
        <p:spPr>
          <a:xfrm>
            <a:off x="5595725" y="3784700"/>
            <a:ext cx="2343300" cy="525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目標概念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4" name="Google Shape;1654;p113"/>
          <p:cNvSpPr/>
          <p:nvPr/>
        </p:nvSpPr>
        <p:spPr>
          <a:xfrm>
            <a:off x="3050400" y="4964150"/>
            <a:ext cx="3043200" cy="52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品質評估指標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96"/>
          <p:cNvSpPr/>
          <p:nvPr/>
        </p:nvSpPr>
        <p:spPr>
          <a:xfrm>
            <a:off x="4284175" y="1474850"/>
            <a:ext cx="1738200" cy="3011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9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35" name="Google Shape;1335;p96"/>
          <p:cNvSpPr txBox="1"/>
          <p:nvPr>
            <p:ph type="title"/>
          </p:nvPr>
        </p:nvSpPr>
        <p:spPr>
          <a:xfrm>
            <a:off x="715550" y="4915100"/>
            <a:ext cx="81444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/>
              <a:t>發掘模型背後的知識</a:t>
            </a:r>
            <a:endParaRPr b="0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子群組探勘 Subgroup Discovery</a:t>
            </a:r>
            <a:endParaRPr/>
          </a:p>
        </p:txBody>
      </p:sp>
      <p:pic>
        <p:nvPicPr>
          <p:cNvPr id="1336" name="Google Shape;1336;p96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0" y="-1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" name="Google Shape;165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369" y="2343821"/>
            <a:ext cx="1161766" cy="14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11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Confidence, Probability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(5/5)</a:t>
            </a:r>
            <a:endParaRPr/>
          </a:p>
        </p:txBody>
      </p:sp>
      <p:sp>
        <p:nvSpPr>
          <p:cNvPr id="1661" name="Google Shape;1661;p1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62" name="Google Shape;1662;p114"/>
          <p:cNvSpPr/>
          <p:nvPr/>
        </p:nvSpPr>
        <p:spPr>
          <a:xfrm>
            <a:off x="5567555" y="1411864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3" name="Google Shape;166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406" y="1517391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310" y="1517390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20811" y="14518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060405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845" y="14518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37804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2438" y="2455329"/>
            <a:ext cx="1646337" cy="14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114"/>
          <p:cNvSpPr/>
          <p:nvPr/>
        </p:nvSpPr>
        <p:spPr>
          <a:xfrm>
            <a:off x="5620811" y="1413797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114"/>
          <p:cNvSpPr/>
          <p:nvPr/>
        </p:nvSpPr>
        <p:spPr>
          <a:xfrm>
            <a:off x="862900" y="4259050"/>
            <a:ext cx="3043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</a:t>
            </a:r>
            <a:r>
              <a:rPr lang="zh-TW" sz="3200">
                <a:highlight>
                  <a:srgbClr val="D9D2E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深紫</a:t>
            </a:r>
            <a:endParaRPr sz="3200">
              <a:highlight>
                <a:srgbClr val="D9D2E9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2" name="Google Shape;1672;p114"/>
          <p:cNvSpPr/>
          <p:nvPr/>
        </p:nvSpPr>
        <p:spPr>
          <a:xfrm rot="-10798538">
            <a:off x="4219349" y="4372213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114"/>
          <p:cNvSpPr/>
          <p:nvPr/>
        </p:nvSpPr>
        <p:spPr>
          <a:xfrm>
            <a:off x="5168349" y="4259050"/>
            <a:ext cx="319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髮型=短髮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4" name="Google Shape;1674;p114"/>
          <p:cNvSpPr/>
          <p:nvPr/>
        </p:nvSpPr>
        <p:spPr>
          <a:xfrm>
            <a:off x="2615475" y="5378875"/>
            <a:ext cx="3742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(信賴度：1)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5" name="Google Shape;1675;p114"/>
          <p:cNvSpPr/>
          <p:nvPr/>
        </p:nvSpPr>
        <p:spPr>
          <a:xfrm>
            <a:off x="1242400" y="3784700"/>
            <a:ext cx="2284200" cy="525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前提條件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6" name="Google Shape;1676;p114"/>
          <p:cNvSpPr/>
          <p:nvPr/>
        </p:nvSpPr>
        <p:spPr>
          <a:xfrm>
            <a:off x="5595725" y="3784700"/>
            <a:ext cx="2343300" cy="525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目標概念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7" name="Google Shape;1677;p114"/>
          <p:cNvSpPr/>
          <p:nvPr/>
        </p:nvSpPr>
        <p:spPr>
          <a:xfrm>
            <a:off x="3050400" y="4964150"/>
            <a:ext cx="3043200" cy="52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品質評估指標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8" name="Google Shape;1678;p114"/>
          <p:cNvSpPr/>
          <p:nvPr/>
        </p:nvSpPr>
        <p:spPr>
          <a:xfrm>
            <a:off x="9125" y="1121500"/>
            <a:ext cx="9144000" cy="5269500"/>
          </a:xfrm>
          <a:prstGeom prst="rect">
            <a:avLst/>
          </a:prstGeom>
          <a:gradFill>
            <a:gsLst>
              <a:gs pos="0">
                <a:srgbClr val="DDDDDD">
                  <a:alpha val="47843"/>
                </a:srgbClr>
              </a:gs>
              <a:gs pos="100000">
                <a:srgbClr val="919191">
                  <a:alpha val="5098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9" name="Google Shape;1679;p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00438" y="2386475"/>
            <a:ext cx="3831949" cy="37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p114"/>
          <p:cNvSpPr/>
          <p:nvPr/>
        </p:nvSpPr>
        <p:spPr>
          <a:xfrm>
            <a:off x="4414663" y="3012375"/>
            <a:ext cx="3124800" cy="1243800"/>
          </a:xfrm>
          <a:prstGeom prst="wedgeRoundRectCallout">
            <a:avLst>
              <a:gd fmla="val -65862" name="adj1"/>
              <a:gd fmla="val 2216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4D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4D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甘阿捏？</a:t>
            </a:r>
            <a:endParaRPr sz="3200">
              <a:solidFill>
                <a:srgbClr val="FF4D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1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加權相對正確率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WRAcc (Unusualness)</a:t>
            </a:r>
            <a:endParaRPr/>
          </a:p>
        </p:txBody>
      </p:sp>
      <p:sp>
        <p:nvSpPr>
          <p:cNvPr id="1686" name="Google Shape;1686;p1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87" name="Google Shape;1687;p115"/>
          <p:cNvSpPr txBox="1"/>
          <p:nvPr/>
        </p:nvSpPr>
        <p:spPr>
          <a:xfrm>
            <a:off x="476250" y="3135350"/>
            <a:ext cx="8191500" cy="26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lphaUcPeriod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子群組涵蓋數 </a:t>
            </a:r>
            <a:r>
              <a:rPr lang="zh-TW" sz="2400"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(衣服=橘)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/ 實例總數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lphaUcPeriod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子群組中符合目標概念實例數量 </a:t>
            </a:r>
            <a:r>
              <a:rPr lang="zh-TW" sz="2400">
                <a:highlight>
                  <a:srgbClr val="FCE5CD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(髮型=短髮)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/ 子群組涵蓋數</a:t>
            </a:r>
            <a:r>
              <a:rPr lang="zh-TW" sz="2400">
                <a:solidFill>
                  <a:srgbClr val="000000"/>
                </a:solidFill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(衣服=橘)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lphaUcPeriod"/>
            </a:pP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符合目標概念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實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例數量 </a:t>
            </a:r>
            <a:r>
              <a:rPr lang="zh-TW" sz="2400">
                <a:solidFill>
                  <a:srgbClr val="000000"/>
                </a:solidFill>
                <a:highlight>
                  <a:srgbClr val="FCE5CD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(髮型=短髮)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/ 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實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例總數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88" name="Google Shape;168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700575"/>
            <a:ext cx="8191500" cy="1020393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Google Shape;1689;p115"/>
          <p:cNvSpPr/>
          <p:nvPr/>
        </p:nvSpPr>
        <p:spPr>
          <a:xfrm>
            <a:off x="4185750" y="110598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690" name="Google Shape;1690;p115"/>
          <p:cNvSpPr/>
          <p:nvPr/>
        </p:nvSpPr>
        <p:spPr>
          <a:xfrm>
            <a:off x="5945850" y="110598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691" name="Google Shape;1691;p115"/>
          <p:cNvSpPr/>
          <p:nvPr/>
        </p:nvSpPr>
        <p:spPr>
          <a:xfrm>
            <a:off x="7705950" y="110598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C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692" name="Google Shape;1692;p115"/>
          <p:cNvSpPr/>
          <p:nvPr/>
        </p:nvSpPr>
        <p:spPr>
          <a:xfrm>
            <a:off x="1536063" y="5143000"/>
            <a:ext cx="1182900" cy="8949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實例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總數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93" name="Google Shape;1693;p115"/>
          <p:cNvSpPr/>
          <p:nvPr/>
        </p:nvSpPr>
        <p:spPr>
          <a:xfrm>
            <a:off x="2857287" y="5143000"/>
            <a:ext cx="1182900" cy="894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LHS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涵蓋數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94" name="Google Shape;1694;p115"/>
          <p:cNvSpPr/>
          <p:nvPr/>
        </p:nvSpPr>
        <p:spPr>
          <a:xfrm>
            <a:off x="4178512" y="5143000"/>
            <a:ext cx="1182900" cy="8949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R</a:t>
            </a:r>
            <a:r>
              <a:rPr lang="zh-TW" sz="2400">
                <a:solidFill>
                  <a:srgbClr val="FFFFFF"/>
                </a:solidFill>
              </a:rPr>
              <a:t>HS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涵蓋數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95" name="Google Shape;1695;p115"/>
          <p:cNvSpPr/>
          <p:nvPr/>
        </p:nvSpPr>
        <p:spPr>
          <a:xfrm>
            <a:off x="5499738" y="5143000"/>
            <a:ext cx="2108400" cy="894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LHS &amp; </a:t>
            </a:r>
            <a:r>
              <a:rPr lang="zh-TW" sz="2400">
                <a:solidFill>
                  <a:srgbClr val="FFFFFF"/>
                </a:solidFill>
              </a:rPr>
              <a:t>RHS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涵蓋數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1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WRAcc計算 (1/2)</a:t>
            </a:r>
            <a:endParaRPr/>
          </a:p>
        </p:txBody>
      </p:sp>
      <p:sp>
        <p:nvSpPr>
          <p:cNvPr id="1701" name="Google Shape;1701;p1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02" name="Google Shape;1702;p116"/>
          <p:cNvSpPr/>
          <p:nvPr/>
        </p:nvSpPr>
        <p:spPr>
          <a:xfrm>
            <a:off x="1743175" y="1669799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116"/>
          <p:cNvSpPr/>
          <p:nvPr/>
        </p:nvSpPr>
        <p:spPr>
          <a:xfrm>
            <a:off x="3356353" y="2529164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4" name="Google Shape;1704;p116"/>
          <p:cNvSpPr/>
          <p:nvPr/>
        </p:nvSpPr>
        <p:spPr>
          <a:xfrm>
            <a:off x="4263805" y="1564263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116"/>
          <p:cNvSpPr/>
          <p:nvPr/>
        </p:nvSpPr>
        <p:spPr>
          <a:xfrm>
            <a:off x="6177855" y="2529164"/>
            <a:ext cx="1356900" cy="140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6" name="Google Shape;170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406" y="1669791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310" y="1669790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20811" y="16042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060405" y="26077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369" y="2496221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845" y="1604205"/>
            <a:ext cx="1161766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1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37804" y="2607729"/>
            <a:ext cx="1646337" cy="14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1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2438" y="2607729"/>
            <a:ext cx="1646337" cy="14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116"/>
          <p:cNvSpPr/>
          <p:nvPr/>
        </p:nvSpPr>
        <p:spPr>
          <a:xfrm>
            <a:off x="1796531" y="1606147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116"/>
          <p:cNvSpPr/>
          <p:nvPr/>
        </p:nvSpPr>
        <p:spPr>
          <a:xfrm>
            <a:off x="3409709" y="2531098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116"/>
          <p:cNvSpPr/>
          <p:nvPr/>
        </p:nvSpPr>
        <p:spPr>
          <a:xfrm>
            <a:off x="4317161" y="1566197"/>
            <a:ext cx="1250400" cy="139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116"/>
          <p:cNvSpPr txBox="1"/>
          <p:nvPr/>
        </p:nvSpPr>
        <p:spPr>
          <a:xfrm>
            <a:off x="476250" y="4076063"/>
            <a:ext cx="8191500" cy="21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子群組涵蓋數 </a:t>
            </a:r>
            <a:r>
              <a:rPr lang="zh-TW" sz="2400"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(衣服=橘)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: 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實例總數: 8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子群組中符合目標概念實例數量 </a:t>
            </a:r>
            <a:r>
              <a:rPr lang="zh-TW" sz="2400">
                <a:highlight>
                  <a:srgbClr val="FCE5CD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(髮型=短髮)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: 3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符合目標概念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實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例數量 </a:t>
            </a:r>
            <a:r>
              <a:rPr lang="zh-TW" sz="2400">
                <a:solidFill>
                  <a:srgbClr val="000000"/>
                </a:solidFill>
                <a:highlight>
                  <a:srgbClr val="FCE5CD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(髮型=短髮)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: 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WRAcc計算 (2/2)</a:t>
            </a:r>
            <a:endParaRPr/>
          </a:p>
        </p:txBody>
      </p:sp>
      <p:sp>
        <p:nvSpPr>
          <p:cNvPr id="1723" name="Google Shape;1723;p1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24" name="Google Shape;1724;p117"/>
          <p:cNvSpPr txBox="1"/>
          <p:nvPr/>
        </p:nvSpPr>
        <p:spPr>
          <a:xfrm>
            <a:off x="476250" y="4279150"/>
            <a:ext cx="8191500" cy="18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WRAcc = (4 / 8) * ( (3 / 4) - (4 / 8) 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             = </a:t>
            </a:r>
            <a:r>
              <a:rPr b="1" lang="zh-TW" sz="3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0.125</a:t>
            </a:r>
            <a:endParaRPr b="1" sz="36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5" name="Google Shape;1725;p117"/>
          <p:cNvSpPr txBox="1"/>
          <p:nvPr/>
        </p:nvSpPr>
        <p:spPr>
          <a:xfrm>
            <a:off x="476250" y="1402063"/>
            <a:ext cx="8191500" cy="21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子群組涵蓋數 </a:t>
            </a:r>
            <a:r>
              <a:rPr lang="zh-TW" sz="2400"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(衣服=橘)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: 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案例總數: 8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子群組中符合目標概念實例數量 </a:t>
            </a:r>
            <a:r>
              <a:rPr lang="zh-TW" sz="2400">
                <a:highlight>
                  <a:srgbClr val="FCE5CD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(髮型=短髮)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: 3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符合目標概念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實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例數量 </a:t>
            </a:r>
            <a:r>
              <a:rPr lang="zh-TW" sz="2400">
                <a:solidFill>
                  <a:srgbClr val="000000"/>
                </a:solidFill>
                <a:highlight>
                  <a:srgbClr val="FCE5CD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(髮型=短髮)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: 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26" name="Google Shape;172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3382450"/>
            <a:ext cx="8191500" cy="102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11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WRAcc = </a:t>
            </a:r>
            <a:r>
              <a:rPr lang="zh-TW" sz="3600">
                <a:solidFill>
                  <a:srgbClr val="FF0000"/>
                </a:solidFill>
              </a:rPr>
              <a:t>0.125</a:t>
            </a:r>
            <a:endParaRPr sz="3600"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WRAcc介於 -0.25 到 0.25 中間</a:t>
            </a:r>
            <a:endParaRPr/>
          </a:p>
          <a:p>
            <a:pPr indent="-355600" lvl="1" marL="9144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0.25：表示子群組完全涵蓋目標概念，沒有遺漏</a:t>
            </a:r>
            <a:endParaRPr/>
          </a:p>
          <a:p>
            <a:pPr indent="-3556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-0.25：表示子群組完全沒有涵蓋目標概念，全部遺漏</a:t>
            </a:r>
            <a:endParaRPr/>
          </a:p>
          <a:p>
            <a:pPr indent="-3556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0：子群組跟涵蓋目標概念沒有關係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p1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WRAcc的意義</a:t>
            </a:r>
            <a:endParaRPr/>
          </a:p>
        </p:txBody>
      </p:sp>
      <p:sp>
        <p:nvSpPr>
          <p:cNvPr id="1733" name="Google Shape;1733;p1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11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119"/>
          <p:cNvSpPr txBox="1"/>
          <p:nvPr>
            <p:ph type="title"/>
          </p:nvPr>
        </p:nvSpPr>
        <p:spPr>
          <a:xfrm>
            <a:off x="715550" y="5554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憑實力單身</a:t>
            </a:r>
            <a:endParaRPr/>
          </a:p>
        </p:txBody>
      </p:sp>
      <p:sp>
        <p:nvSpPr>
          <p:cNvPr id="1740" name="Google Shape;1740;p1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741" name="Google Shape;174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475" y="1044675"/>
            <a:ext cx="3821050" cy="43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119"/>
          <p:cNvSpPr/>
          <p:nvPr/>
        </p:nvSpPr>
        <p:spPr>
          <a:xfrm>
            <a:off x="3075747" y="440725"/>
            <a:ext cx="2992500" cy="679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WRAcc = -0.25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743" name="Google Shape;1743;p119"/>
          <p:cNvSpPr/>
          <p:nvPr/>
        </p:nvSpPr>
        <p:spPr>
          <a:xfrm>
            <a:off x="1023915" y="4815050"/>
            <a:ext cx="1372200" cy="679200"/>
          </a:xfrm>
          <a:prstGeom prst="wedgeRoundRectCallout">
            <a:avLst>
              <a:gd fmla="val 103776" name="adj1"/>
              <a:gd fmla="val 19170" name="adj2"/>
              <a:gd fmla="val 0" name="adj3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LHS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744" name="Google Shape;1744;p119"/>
          <p:cNvSpPr/>
          <p:nvPr/>
        </p:nvSpPr>
        <p:spPr>
          <a:xfrm>
            <a:off x="6938915" y="2683300"/>
            <a:ext cx="1372200" cy="679200"/>
          </a:xfrm>
          <a:prstGeom prst="wedgeRoundRectCallout">
            <a:avLst>
              <a:gd fmla="val -95530" name="adj1"/>
              <a:gd fmla="val 7859" name="adj2"/>
              <a:gd fmla="val 0" name="adj3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R</a:t>
            </a:r>
            <a:r>
              <a:rPr lang="zh-TW" sz="2400">
                <a:solidFill>
                  <a:srgbClr val="FFFFFF"/>
                </a:solidFill>
              </a:rPr>
              <a:t>HS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1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50" name="Google Shape;1750;p120"/>
          <p:cNvSpPr/>
          <p:nvPr/>
        </p:nvSpPr>
        <p:spPr>
          <a:xfrm>
            <a:off x="606450" y="420650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p120"/>
          <p:cNvSpPr/>
          <p:nvPr/>
        </p:nvSpPr>
        <p:spPr>
          <a:xfrm>
            <a:off x="2733425" y="1553725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120"/>
          <p:cNvSpPr/>
          <p:nvPr/>
        </p:nvSpPr>
        <p:spPr>
          <a:xfrm>
            <a:off x="3929900" y="281500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120"/>
          <p:cNvSpPr/>
          <p:nvPr/>
        </p:nvSpPr>
        <p:spPr>
          <a:xfrm>
            <a:off x="6453575" y="1553725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4" name="Google Shape;1754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862" y="420639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5318" y="420638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719112" y="334164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024718" y="1657313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3087" y="1510289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587" y="334164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3018" y="1657313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1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61843" y="1657313"/>
            <a:ext cx="2170695" cy="18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120"/>
          <p:cNvSpPr/>
          <p:nvPr/>
        </p:nvSpPr>
        <p:spPr>
          <a:xfrm>
            <a:off x="1322900" y="3661725"/>
            <a:ext cx="2007900" cy="9777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Subgroup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子群組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3" name="Google Shape;1763;p120"/>
          <p:cNvSpPr/>
          <p:nvPr/>
        </p:nvSpPr>
        <p:spPr>
          <a:xfrm>
            <a:off x="3642550" y="3775063"/>
            <a:ext cx="2007900" cy="76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4" name="Google Shape;1764;p120"/>
          <p:cNvSpPr/>
          <p:nvPr/>
        </p:nvSpPr>
        <p:spPr>
          <a:xfrm rot="-10798538">
            <a:off x="5453899" y="3888238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p120"/>
          <p:cNvSpPr/>
          <p:nvPr/>
        </p:nvSpPr>
        <p:spPr>
          <a:xfrm>
            <a:off x="6159196" y="3775063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短髮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6" name="Google Shape;1766;p120"/>
          <p:cNvSpPr/>
          <p:nvPr/>
        </p:nvSpPr>
        <p:spPr>
          <a:xfrm>
            <a:off x="676800" y="336725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120"/>
          <p:cNvSpPr/>
          <p:nvPr/>
        </p:nvSpPr>
        <p:spPr>
          <a:xfrm>
            <a:off x="2803775" y="1556275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8" name="Google Shape;1768;p120"/>
          <p:cNvSpPr/>
          <p:nvPr/>
        </p:nvSpPr>
        <p:spPr>
          <a:xfrm>
            <a:off x="4000250" y="28405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9" name="Google Shape;1769;p1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9200" y="4532050"/>
            <a:ext cx="2335775" cy="217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120"/>
          <p:cNvSpPr txBox="1"/>
          <p:nvPr/>
        </p:nvSpPr>
        <p:spPr>
          <a:xfrm>
            <a:off x="863850" y="5417450"/>
            <a:ext cx="52557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所以我們可以來分析看看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穿</a:t>
            </a:r>
            <a:r>
              <a:rPr lang="zh-TW" sz="2400">
                <a:highlight>
                  <a:srgbClr val="D9EAD3"/>
                </a:highlight>
              </a:rPr>
              <a:t>橘色衣服</a:t>
            </a:r>
            <a:r>
              <a:rPr lang="zh-TW" sz="2400"/>
              <a:t>的人會配</a:t>
            </a:r>
            <a:r>
              <a:rPr lang="zh-TW" sz="2400">
                <a:highlight>
                  <a:srgbClr val="FCE5CD"/>
                </a:highlight>
              </a:rPr>
              <a:t>短髮</a:t>
            </a:r>
            <a:r>
              <a:rPr lang="zh-TW" sz="2400"/>
              <a:t>的原因...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76" name="Google Shape;1776;p121"/>
          <p:cNvSpPr/>
          <p:nvPr/>
        </p:nvSpPr>
        <p:spPr>
          <a:xfrm>
            <a:off x="461238" y="3661725"/>
            <a:ext cx="2007900" cy="9777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Subgroup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子群組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7" name="Google Shape;1777;p121"/>
          <p:cNvSpPr/>
          <p:nvPr/>
        </p:nvSpPr>
        <p:spPr>
          <a:xfrm>
            <a:off x="2642425" y="3775075"/>
            <a:ext cx="3779400" cy="76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小說評論包含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zh-TW" sz="3200"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糧草</a:t>
            </a:r>
            <a:endParaRPr sz="3200"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8" name="Google Shape;1778;p121"/>
          <p:cNvSpPr/>
          <p:nvPr/>
        </p:nvSpPr>
        <p:spPr>
          <a:xfrm rot="-10798538">
            <a:off x="6504574" y="3888238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121"/>
          <p:cNvSpPr/>
          <p:nvPr/>
        </p:nvSpPr>
        <p:spPr>
          <a:xfrm>
            <a:off x="7292621" y="3775063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正面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80" name="Google Shape;178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200" y="4532050"/>
            <a:ext cx="2335775" cy="217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Google Shape;1781;p121"/>
          <p:cNvSpPr txBox="1"/>
          <p:nvPr/>
        </p:nvSpPr>
        <p:spPr>
          <a:xfrm>
            <a:off x="863850" y="5417450"/>
            <a:ext cx="52557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所以我們可以來分析看看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小說評論</a:t>
            </a:r>
            <a:r>
              <a:rPr lang="zh-TW" sz="2400"/>
              <a:t>寫到</a:t>
            </a:r>
            <a:r>
              <a:rPr lang="zh-TW" sz="2400">
                <a:highlight>
                  <a:srgbClr val="D9EAD3"/>
                </a:highlight>
              </a:rPr>
              <a:t>糧草</a:t>
            </a:r>
            <a:r>
              <a:rPr lang="zh-TW" sz="2400"/>
              <a:t>的人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會</a:t>
            </a:r>
            <a:r>
              <a:rPr lang="zh-TW" sz="2400"/>
              <a:t>給出</a:t>
            </a:r>
            <a:r>
              <a:rPr lang="zh-TW" sz="2400">
                <a:highlight>
                  <a:srgbClr val="FCE5CD"/>
                </a:highlight>
              </a:rPr>
              <a:t>正面評價</a:t>
            </a:r>
            <a:r>
              <a:rPr lang="zh-TW" sz="2400"/>
              <a:t>的原因...</a:t>
            </a:r>
            <a:endParaRPr sz="2400"/>
          </a:p>
        </p:txBody>
      </p:sp>
      <p:sp>
        <p:nvSpPr>
          <p:cNvPr id="1782" name="Google Shape;1782;p121"/>
          <p:cNvSpPr/>
          <p:nvPr/>
        </p:nvSpPr>
        <p:spPr>
          <a:xfrm>
            <a:off x="2101825" y="590225"/>
            <a:ext cx="1146900" cy="1132200"/>
          </a:xfrm>
          <a:prstGeom prst="wedgeEllipseCallout">
            <a:avLst>
              <a:gd fmla="val -45209" name="adj1"/>
              <a:gd fmla="val 49221" name="adj2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id="1783" name="Google Shape;1783;p121"/>
          <p:cNvPicPr preferRelativeResize="0"/>
          <p:nvPr/>
        </p:nvPicPr>
        <p:blipFill rotWithShape="1">
          <a:blip r:embed="rId4">
            <a:alphaModFix/>
          </a:blip>
          <a:srcRect b="0" l="52082" r="0" t="0"/>
          <a:stretch/>
        </p:blipFill>
        <p:spPr>
          <a:xfrm flipH="1">
            <a:off x="476250" y="1057325"/>
            <a:ext cx="1977876" cy="21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750" y="606786"/>
            <a:ext cx="1099075" cy="10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p121"/>
          <p:cNvSpPr/>
          <p:nvPr/>
        </p:nvSpPr>
        <p:spPr>
          <a:xfrm>
            <a:off x="5997763" y="590225"/>
            <a:ext cx="1146900" cy="1132200"/>
          </a:xfrm>
          <a:prstGeom prst="wedgeEllipseCallout">
            <a:avLst>
              <a:gd fmla="val 54685" name="adj1"/>
              <a:gd fmla="val 45542" name="adj2"/>
            </a:avLst>
          </a:prstGeom>
          <a:solidFill>
            <a:srgbClr val="FFFFFF"/>
          </a:solidFill>
          <a:ln cap="flat" cmpd="sng" w="38100">
            <a:solidFill>
              <a:srgbClr val="0B71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id="1786" name="Google Shape;1786;p121"/>
          <p:cNvPicPr preferRelativeResize="0"/>
          <p:nvPr/>
        </p:nvPicPr>
        <p:blipFill rotWithShape="1">
          <a:blip r:embed="rId4">
            <a:alphaModFix/>
          </a:blip>
          <a:srcRect b="0" l="0" r="50181" t="0"/>
          <a:stretch/>
        </p:blipFill>
        <p:spPr>
          <a:xfrm flipH="1">
            <a:off x="6563375" y="1073875"/>
            <a:ext cx="2056301" cy="21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7775" y="606800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3900" y="606801"/>
            <a:ext cx="2925202" cy="2764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122"/>
          <p:cNvSpPr/>
          <p:nvPr/>
        </p:nvSpPr>
        <p:spPr>
          <a:xfrm>
            <a:off x="6066275" y="1474850"/>
            <a:ext cx="1738200" cy="25194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4" name="Google Shape;1794;p12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95" name="Google Shape;1795;p122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子群組探勘+文本探勘</a:t>
            </a:r>
            <a:endParaRPr b="0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可</a:t>
            </a:r>
            <a:r>
              <a:rPr lang="zh-TW" sz="3600"/>
              <a:t>解釋性的文字雲</a:t>
            </a:r>
            <a:endParaRPr sz="3600"/>
          </a:p>
        </p:txBody>
      </p:sp>
      <p:pic>
        <p:nvPicPr>
          <p:cNvPr id="1796" name="Google Shape;1796;p122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0" y="-1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02" name="Google Shape;1802;p123"/>
          <p:cNvSpPr txBox="1"/>
          <p:nvPr/>
        </p:nvSpPr>
        <p:spPr>
          <a:xfrm>
            <a:off x="-1082325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一山如畫對清江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一生心事向誰論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一見佳人便喜歡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今年好事一番新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心頭理曲強詞遮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去年百事頗相宜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田園價貫好商量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花開花謝在春風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彼此家居只一山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家道豊腴自飽溫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病患時時命蹇衰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陰裏詳看怪爾曹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蛩吟唧唧守孤幃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勞心汨汨竟何歸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與君夙昔結成冤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隨分堂前赴粥饘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憶昔蘭房分半釵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艱難險阻路蹊蹺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今年禾穀不如前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木有根荄水有源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北山門外好安居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一春風雨正瀟瀟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一朝無事忽遭官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三千法律八千文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子有三般不自由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世間萬物各有主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君今庚甲未亨通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君是山中萬戶侯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事端百出慮雖長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河渠傍路有高低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知君指擬是空華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3" name="Google Shape;1803;p123"/>
          <p:cNvSpPr txBox="1"/>
          <p:nvPr/>
        </p:nvSpPr>
        <p:spPr>
          <a:xfrm>
            <a:off x="331272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門裏團圓事事雙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十八灘頭說與君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誰知去後有多般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直欲欺官行路斜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若較今年時運衰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事到公庭彼此傷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貴賤窮通百歲中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如何似隔鬼門關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也須肚裏立乾坤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何須打瓦共鑽龜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舟中敵圖笑中刀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千里懸懸望信歸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疾病兼多是與非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今日相逢那得緣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何須妄想苦憂煎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而今忽把信音乖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南鳥孤飛依北巢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物價喧騰倍百年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君當自此究其原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若問終時慎厥初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千里行人去路遙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也是門衰墳未安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此事何如說與君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門庭蕭索冷如秋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一粒一毫君莫取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且向江頭作釣翁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信知騎馬勝騎牛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莫聽人言自主張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可歎長途日已西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底事茫茫未有涯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4" name="Google Shape;1804;p123"/>
          <p:cNvSpPr txBox="1"/>
          <p:nvPr/>
        </p:nvSpPr>
        <p:spPr>
          <a:xfrm>
            <a:off x="1744869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誰料半途分折去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世事盡從流水去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人情冷暖君休訝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誰道機關難料處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一旦醜形臨月鏡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好把瓣香告神佛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縱使機關圖得勝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羨子榮華今已矣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日月如梭人易老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財多害己君當省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直教重見一陽復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藩籬剖破渾無事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等得榮華公子到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事到頭來渾似夢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好把經文多諷誦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主張門戶誠難事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痴心指望成連理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今日貴人曾識面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災數流行多疫癘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莫隨道路人閒話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堪笑包藏許多事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移寡就多君得計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改換陰陽移禍福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善惡兩途君自作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若逢牛鼠交承日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英雄豪傑自天生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玉兔重生應發跡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今朝馬上看山色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一著仙機君記取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縱有榮華好時節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牢把腳根踏實地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5" name="Google Shape;1805;p123"/>
          <p:cNvSpPr txBox="1"/>
          <p:nvPr/>
        </p:nvSpPr>
        <p:spPr>
          <a:xfrm>
            <a:off x="3158466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空幃無語對銀缸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功名富貴等浮雲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歷涉應知行路難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到頭獨立轉傷神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身投憲網莫咨嗟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莫教福謝悔無追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定為後世子孫殃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到頭萬事總成空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許多勞碌不如閒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福有胚胎禍有門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始可求神仗佛持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一種天生惜羽毛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秋冬括括雨靡靡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何如休要用心機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祈求戶內保嬋娟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百歲安閒得幾年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到底誰知事不諧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相逢卻在夏秋交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一陽復後始安全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訟到終凶是至言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鱗鴻雖便莫修書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如何歸路轉無聊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勸君莫作等閒看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一生禍福此中分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萬事回春不用憂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也須步步循規矩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萬人頭上逞英雄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爭似騎牛得自由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紛紛鬧裏更思量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直須猴犬換金雞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善為善應永無差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6" name="Google Shape;1806;p123"/>
          <p:cNvSpPr txBox="1"/>
          <p:nvPr/>
        </p:nvSpPr>
        <p:spPr>
          <a:xfrm>
            <a:off x="4572063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門衰戶冷苦伶仃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兩家門戶各相當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春來雨水太連綿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乾亥來龍仔細看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崆峒城裏事如麻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捨舟遵路總相宜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萬人叢裏逞英豪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勤耕力作莫蹉跎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與君萬語復千言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箇中事緒更紛然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樽前無事且高歌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營為期望在春前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纔發君心天已知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一春萬事苦憂煎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一紙官書火急催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一般器用與人同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不分南北與西東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生前結得好緣姻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好將心地力耕耘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汝是人中最吉人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百千人面虎狼心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年來豐歉皆天數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佛說淘沙始見金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我曾許汝事和諧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奉公謹守莫欺心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知君袖內有驪珠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南販珍珠北販鹽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春夏纔過秋又冬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秋冬作事只尋常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假君財物自當還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喜鵲簷前報好音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7" name="Google Shape;1807;p123"/>
          <p:cNvSpPr txBox="1"/>
          <p:nvPr/>
        </p:nvSpPr>
        <p:spPr>
          <a:xfrm>
            <a:off x="5985660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自嘆祈求不一靈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不是姻緣莫較量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入夏晴乾雨又愆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坎居午向自當安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無事如君有幾家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慎勿嬉遊逐貴兒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便欲飛騰霄漢高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衣食隨時安分過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祗欲平和雪爾冤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當局須知一著先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時未來時奈若何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誰料秋來又不然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何須問我決狐疑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夏裏營求始帖然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扁舟速下浪如雷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巧斲輪輿梓匠工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眼底昏昏耳似聾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一笑相逢情自親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彼此山頭總是墳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誤為誤作損精神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賴汝干戈用力深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自是今年旱較多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只緣君子不勞心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誰料修為汝自乖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自有亨通吉利臨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生不逢辰亦強圖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年來幾倍貨財添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紛紛謀慮攪心胸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春到門庭漸吉昌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謀賴心欺他自奸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知君千里欲歸心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8" name="Google Shape;1808;p123"/>
          <p:cNvSpPr txBox="1"/>
          <p:nvPr/>
        </p:nvSpPr>
        <p:spPr>
          <a:xfrm>
            <a:off x="7399257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幸有祖宗陰騭在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直待春風好消息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節氣直交三伏始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若移丑艮陰陽逆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勸汝不須勤致禱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一夜樽前兄與弟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爭奈承流風未便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縱使經商收倍利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訟則終凶君記取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長舌婦人休酷聽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白馬渡江嘶日暮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直遇清江貴公子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願子改圖從孝悌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更遇秋成冬至後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雖然目下多驚險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凡事有緣且隨分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熟讀黃庭經一卷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相當人物無高下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陰地不如心地好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堅牢一念酬香願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得勝回時秋漸老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與子定期三日內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榮華總得詩書效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但改新圖莫依舊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目下營求且休矣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可歎頭顱已如許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勸君止此求田舍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貴人垂手來相援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千里信音符遠望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幸有高臺明月鏡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繡幃重結鴛鴦帶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9" name="Google Shape;1809;p123"/>
          <p:cNvSpPr txBox="1"/>
          <p:nvPr/>
        </p:nvSpPr>
        <p:spPr>
          <a:xfrm>
            <a:off x="8812872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香煙未斷續螟蛉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卻調琴瑟向蘭房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喜逢滂沛足田園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門戶凋零家道難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徒勞生事苦咨嗟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明朝仇敵又相隨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青燈黃卷且勤勞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不如逐歲廩禾多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試於清夜把心捫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力行禮義要心堅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虎頭城裏看巍峨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一生活計始安全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不愁家室不相宜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恰如騎鶴與腰纏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保汝平安去復回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秋冬方遇主人翁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不論貴賤與窮通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得意休論富與貧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修為到底卻輸君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虎頭城裏喜相尋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田疇霑足雨滂沱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妙裏工夫仔細尋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營謀應得稱心懷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秋期與子定佳音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而今方得貴人扶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心欲多時何日厭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休把私心情意濃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萱堂快樂未渠央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請來對照破機關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葉落霜飛寒色侵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9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42" name="Google Shape;1342;p97"/>
          <p:cNvSpPr txBox="1"/>
          <p:nvPr/>
        </p:nvSpPr>
        <p:spPr>
          <a:xfrm>
            <a:off x="476250" y="5025063"/>
            <a:ext cx="81915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這是一個只有8人的世界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有著不同的髮型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43" name="Google Shape;1343;p97"/>
          <p:cNvGrpSpPr/>
          <p:nvPr/>
        </p:nvGrpSpPr>
        <p:grpSpPr>
          <a:xfrm>
            <a:off x="787662" y="688089"/>
            <a:ext cx="7568676" cy="3170548"/>
            <a:chOff x="457200" y="1513726"/>
            <a:chExt cx="7568676" cy="3170548"/>
          </a:xfrm>
        </p:grpSpPr>
        <p:pic>
          <p:nvPicPr>
            <p:cNvPr id="1344" name="Google Shape;1344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1600201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5" name="Google Shape;1345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8656" y="1600200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6" name="Google Shape;1346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312450" y="1513726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7" name="Google Shape;1347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18056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8" name="Google Shape;1348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36425" y="2689851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9" name="Google Shape;1349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03925" y="1513726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0" name="Google Shape;1350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6356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1" name="Google Shape;1351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55181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2" name="Google Shape;1352;p97"/>
          <p:cNvSpPr/>
          <p:nvPr/>
        </p:nvSpPr>
        <p:spPr>
          <a:xfrm>
            <a:off x="3568050" y="3913638"/>
            <a:ext cx="2007900" cy="977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Dataset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資料集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15" name="Google Shape;1815;p124"/>
          <p:cNvSpPr txBox="1"/>
          <p:nvPr/>
        </p:nvSpPr>
        <p:spPr>
          <a:xfrm>
            <a:off x="-1082325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一山如畫對清江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一生心事向誰論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一見佳人便喜歡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今年好事一番新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心頭理曲強詞遮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去年百事頗相宜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田園價貫好商量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花開花謝在春風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彼此家居只一山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家道豊腴自飽溫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病患時時命蹇衰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陰裏詳看怪爾曹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蛩吟唧唧守孤幃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勞心汨汨竟何歸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與君夙昔結成冤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隨分堂前赴粥饘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憶昔蘭房分半釵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艱難險阻路蹊蹺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今年禾穀不如前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木有根荄水有源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北山門外好安居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一春風雨正瀟瀟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一朝無事忽遭官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三千法律八千文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子有三般不自由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世間萬物各有主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君今庚甲未亨通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君是山中萬戶侯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事端百出慮雖長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河渠傍路有高低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知君指擬是空華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6" name="Google Shape;1816;p124"/>
          <p:cNvSpPr txBox="1"/>
          <p:nvPr/>
        </p:nvSpPr>
        <p:spPr>
          <a:xfrm>
            <a:off x="331272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門裏團圓事事雙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十八灘頭說與君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誰知去後有多般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直欲欺官行路斜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若較今年時運衰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事到公庭彼此傷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貴賤窮通百歲中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如何似隔鬼門關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也須肚裏立乾坤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何須打瓦共鑽龜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舟中敵圖笑中刀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千里懸懸望信歸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疾病兼多是與非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今日相逢那得緣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何須妄想苦憂煎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而今忽把信音乖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南鳥孤飛依北巢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物價喧騰倍百年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君當自此究其原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若問終時慎厥初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千里行人去路遙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也是門衰墳未安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此事何如說與君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門庭蕭索冷如秋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一粒一毫君莫取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且向江頭作釣翁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信知騎馬勝騎牛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莫聽人言自主張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可歎長途日已西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底事茫茫未有涯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7" name="Google Shape;1817;p124"/>
          <p:cNvSpPr txBox="1"/>
          <p:nvPr/>
        </p:nvSpPr>
        <p:spPr>
          <a:xfrm>
            <a:off x="1744869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誰料半途分折去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世事盡從流水去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人情冷暖君休訝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誰道機關難料處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一旦醜形臨月鏡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好把瓣香告神佛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縱使機關圖得勝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羨子榮華今已矣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日月如梭人易老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財多害己君當省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直教重見一陽復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藩籬剖破渾無事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等得榮華公子到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事到頭來渾似夢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好把經文多諷誦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主張門戶誠難事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痴心指望成連理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今日貴人曾識面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災數流行多疫癘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莫隨道路人閒話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堪笑包藏許多事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移寡就多君得計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改換陰陽移禍福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善惡兩途君自作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若逢牛鼠交承日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英雄豪傑自天生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玉兔重生應發跡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今朝馬上看山色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一著仙機君記取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縱有榮華好時節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牢把腳根踏實地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8" name="Google Shape;1818;p124"/>
          <p:cNvSpPr txBox="1"/>
          <p:nvPr/>
        </p:nvSpPr>
        <p:spPr>
          <a:xfrm>
            <a:off x="3158466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空幃無語對銀缸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功名富貴等浮雲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歷涉應知行路難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到頭獨立轉傷神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身投憲網莫咨嗟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莫教福謝悔無追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定為後世子孫殃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到頭萬事總成空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許多勞碌不如閒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福有胚胎禍有門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始可求神仗佛持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一種天生惜羽毛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秋冬括括雨靡靡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何如休要用心機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祈求戶內保嬋娟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百歲安閒得幾年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到底誰知事不諧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相逢卻在夏秋交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一陽復後始安全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訟到終凶是至言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鱗鴻雖便莫修書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如何歸路轉無聊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勸君莫作等閒看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一生禍福此中分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萬事回春不用憂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也須步步循規矩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萬人頭上逞英雄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爭似騎牛得自由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紛紛鬧裏更思量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直須猴犬換金雞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善為善應永無差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9" name="Google Shape;1819;p124"/>
          <p:cNvSpPr txBox="1"/>
          <p:nvPr/>
        </p:nvSpPr>
        <p:spPr>
          <a:xfrm>
            <a:off x="4572063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門衰戶冷苦伶仃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兩家門戶各相當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春來雨水太連綿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乾亥來龍仔細看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崆峒城裏事如麻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捨舟遵路總相宜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萬人叢裏逞英豪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勤耕力作莫蹉跎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與君萬語復千言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箇中事緒更紛然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樽前無事且高歌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營為期望在春前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纔發君心天已知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一春萬事苦憂煎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一紙官書火急催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一般器用與人同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不分南北與西東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生前結得好緣姻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好將心地力耕耘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汝是人中最吉人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百千人面虎狼心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年來豐歉皆天數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佛說淘沙始見金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我曾許汝事和諧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奉公謹守莫欺心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知君袖內有驪珠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南販珍珠北販鹽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春夏纔過秋又冬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秋冬作事只尋常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假君財物自當還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喜鵲簷前報好音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0" name="Google Shape;1820;p124"/>
          <p:cNvSpPr txBox="1"/>
          <p:nvPr/>
        </p:nvSpPr>
        <p:spPr>
          <a:xfrm>
            <a:off x="5985660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自嘆祈求不一靈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不是姻緣莫較量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入夏晴乾雨又愆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坎居午向自當安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無事如君有幾家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慎勿嬉遊逐貴兒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便欲飛騰霄漢高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衣食隨時安分過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祗欲平和雪爾冤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當局須知一著先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時未來時奈若何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誰料秋來又不然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何須問我決狐疑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夏裏營求始帖然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扁舟速下浪如雷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巧斲輪輿梓匠工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眼底昏昏耳似聾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一笑相逢情自親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彼此山頭總是墳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誤為誤作損精神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賴汝干戈用力深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自是今年旱較多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只緣君子不勞心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誰料修為汝自乖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自有亨通吉利臨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生不逢辰亦強圖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年來幾倍貨財添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紛紛謀慮攪心胸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春到門庭漸吉昌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謀賴心欺他自奸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知君千里欲歸心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1" name="Google Shape;1821;p124"/>
          <p:cNvSpPr txBox="1"/>
          <p:nvPr/>
        </p:nvSpPr>
        <p:spPr>
          <a:xfrm>
            <a:off x="7399257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幸有祖宗陰騭在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直待春風好消息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節氣直交三伏始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若移丑艮陰陽逆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勸汝不須勤致禱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一夜樽前兄與弟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爭奈承流風未便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縱使經商收倍利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訟則終凶君記取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長舌婦人休酷聽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白馬渡江嘶日暮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直遇清江貴公子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願子改圖從孝悌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更遇秋成冬至後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雖然目下多驚險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凡事有緣且隨分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熟讀黃庭經一卷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相當人物無高下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陰地不如心地好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堅牢一念酬香願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得勝回時秋漸老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與子定期三日內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榮華總得詩書效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但改新圖莫依舊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目下營求且休矣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可歎頭顱已如許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勸君止此求田舍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貴人垂手來相援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千里信音符遠望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幸有高臺明月鏡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繡幃重結鴛鴦帶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2" name="Google Shape;1822;p124"/>
          <p:cNvSpPr txBox="1"/>
          <p:nvPr/>
        </p:nvSpPr>
        <p:spPr>
          <a:xfrm>
            <a:off x="8812872" y="164875"/>
            <a:ext cx="1413600" cy="6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香煙未斷續螟蛉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卻調琴瑟向蘭房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喜逢滂沛足田園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門戶凋零家道難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徒勞生事苦咨嗟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明朝仇敵又相隨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青燈黃卷且勤勞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不如逐歲廩禾多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試於清夜把心捫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力行禮義要心堅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虎頭城裏看巍峨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一生活計始安全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不愁家室不相宜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恰如騎鶴與腰纏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保汝平安去復回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秋冬方遇主人翁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不論貴賤與窮通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得意休論富與貧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修為到底卻輸君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虎頭城裏喜相尋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田疇霑足雨滂沱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妙裏工夫仔細尋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營謀應得稱心懷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秋期與子定佳音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而今方得貴人扶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心欲多時何日厭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休把私心情意濃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萱堂快樂未渠央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請來對照破機關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葉落霜飛寒色侵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3" name="Google Shape;1823;p124"/>
          <p:cNvSpPr/>
          <p:nvPr/>
        </p:nvSpPr>
        <p:spPr>
          <a:xfrm>
            <a:off x="1551225" y="2677875"/>
            <a:ext cx="6490500" cy="1183800"/>
          </a:xfrm>
          <a:prstGeom prst="roundRect">
            <a:avLst>
              <a:gd fmla="val 455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4" name="Google Shape;1824;p124"/>
          <p:cNvSpPr txBox="1"/>
          <p:nvPr/>
        </p:nvSpPr>
        <p:spPr>
          <a:xfrm>
            <a:off x="1303800" y="2810425"/>
            <a:ext cx="7030500" cy="999300"/>
          </a:xfrm>
          <a:prstGeom prst="rect">
            <a:avLst/>
          </a:prstGeom>
          <a:noFill/>
          <a:ln>
            <a:noFill/>
          </a:ln>
          <a:effectLst>
            <a:outerShdw blurRad="514350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00"/>
                </a:solidFill>
                <a:latin typeface="Maven Pro"/>
                <a:ea typeface="Maven Pro"/>
                <a:cs typeface="Maven Pro"/>
                <a:sym typeface="Maven Pro"/>
              </a:rPr>
              <a:t>這些文字在說什麼？</a:t>
            </a:r>
            <a:endParaRPr b="1" sz="4800">
              <a:solidFill>
                <a:srgbClr val="FFFF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30" name="Google Shape;1830;p125"/>
          <p:cNvSpPr txBox="1"/>
          <p:nvPr/>
        </p:nvSpPr>
        <p:spPr>
          <a:xfrm>
            <a:off x="-1158550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一山如畫對清江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一生心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向誰論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一見佳人便喜歡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今年好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一番新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心頭理曲強詞遮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去年百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頗相宜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田園價貫好商量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花開花謝在春風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彼此家居只一山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家道豊腴自飽溫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病患時時命蹇衰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陰裏詳看怪爾曹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蛩吟唧唧守孤幃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勞心汨汨竟何歸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與君夙昔結成冤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隨分堂前赴粥饘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憶昔蘭房分半釵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艱難險阻路蹊蹺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今年禾穀不如前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木有根荄水有源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北山門外好安居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一春風雨正瀟瀟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一朝無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忽遭官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三千法律八千文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子有三般不自由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世間萬物各有主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君今庚甲未亨通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君是山中萬戶侯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端百出慮雖長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河渠傍路有高低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知君指擬是空華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1" name="Google Shape;1831;p125"/>
          <p:cNvSpPr txBox="1"/>
          <p:nvPr/>
        </p:nvSpPr>
        <p:spPr>
          <a:xfrm>
            <a:off x="274108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門裏團圓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十八灘頭說與君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誰知去後有多般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直欲欺官行路斜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若較今年時運衰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到公庭彼此傷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貴賤窮通百歲中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如何似隔鬼門關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也須肚裏立乾坤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何須打瓦共鑽龜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舟中敵圖笑中刀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千里懸懸望信歸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疾病兼多是與非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今日相逢那得緣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何須妄想苦憂煎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而今忽把信音乖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南鳥孤飛依北巢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物價喧騰倍百年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君當自此究其原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若問終時慎厥初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千里行人去路遙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也是門衰墳未安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此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何如說與君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門庭蕭索冷如秋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一粒一毫君莫取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且向江頭作釣翁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信知騎馬勝騎牛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莫聽人言自主張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可歎長途日已西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底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茫茫未有涯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2" name="Google Shape;1832;p125"/>
          <p:cNvSpPr txBox="1"/>
          <p:nvPr/>
        </p:nvSpPr>
        <p:spPr>
          <a:xfrm>
            <a:off x="1706765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誰料半途分折去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盡從流水去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人情冷暖君休訝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誰道機關難料處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一旦醜形臨月鏡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好把瓣香告神佛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縱使機關圖得勝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羨子榮華今已矣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日月如梭人易老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財多害己君當省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直教重見一陽復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藩籬剖破渾無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endParaRPr sz="135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等得榮華公子到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到頭來渾似夢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好把經文多諷誦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主張門戶誠難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endParaRPr sz="135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痴心指望成連理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今日貴人曾識面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災數流行多疫癘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莫隨道路人閒話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堪笑包藏許多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endParaRPr sz="135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移寡就多君得計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改換陰陽移禍福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善惡兩途君自作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若逢牛鼠交承日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英雄豪傑自天生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玉兔重生應發跡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今朝馬上看山色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一著仙機君記取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縱有榮華好時節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牢把腳根踏實地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3" name="Google Shape;1833;p125"/>
          <p:cNvSpPr txBox="1"/>
          <p:nvPr/>
        </p:nvSpPr>
        <p:spPr>
          <a:xfrm>
            <a:off x="3139423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空幃無語對銀缸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功名富貴等浮雲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歷涉應知行路難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到頭獨立轉傷神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身投憲網莫咨嗟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莫教福謝悔無追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定為後世子孫殃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到頭萬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總成空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許多勞碌不如閒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福有胚胎禍有門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始可求神仗佛持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一種天生惜羽毛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秋冬括括雨靡靡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何如休要用心機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祈求戶內保嬋娟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百歲安閒得幾年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到底誰知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相逢卻在夏秋交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一陽復後始安全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訟到終凶是至言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鱗鴻雖便莫修書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如何歸路轉無聊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勸君莫作等閒看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一生禍福此中分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回春不用憂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也須步步循規矩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萬人頭上逞英雄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爭似騎牛得自由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紛紛鬧裏更思量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直須猴犬換金雞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善為善應永無差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4" name="Google Shape;1834;p125"/>
          <p:cNvSpPr txBox="1"/>
          <p:nvPr/>
        </p:nvSpPr>
        <p:spPr>
          <a:xfrm>
            <a:off x="4572080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門衰戶冷苦伶仃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兩家門戶各相當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春來雨水太連綿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乾亥來龍仔細看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崆峒城裏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捨舟遵路總相宜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萬人叢裏逞英豪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勤耕力作莫蹉跎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與君萬語復千言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箇中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緒更紛然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樽前無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且高歌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營為期望在春前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纔發君心天已知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一春萬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一紙官書火急催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一般器用與人同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不分南北與西東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生前結得好緣姻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好將心地力耕耘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汝是人中最吉人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百千人面虎狼心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年來豐歉皆天數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佛說淘沙始見金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我曾許汝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和諧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奉公謹守莫欺心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知君袖內有驪珠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南販珍珠北販鹽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春夏纔過秋又冬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秋冬作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只尋常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假君財物自當還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喜鵲簷前報好音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5" name="Google Shape;1835;p125"/>
          <p:cNvSpPr txBox="1"/>
          <p:nvPr/>
        </p:nvSpPr>
        <p:spPr>
          <a:xfrm>
            <a:off x="6004738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自嘆祈求不一靈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不是姻緣莫較量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入夏晴乾雨又愆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坎居午向自當安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如君有幾家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慎勿嬉遊逐貴兒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便欲飛騰霄漢高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衣食隨時安分過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祗欲平和雪爾冤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當局須知一著先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時未來時奈若何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誰料秋來又不然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何須問我決狐疑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夏裏營求始帖然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扁舟速下浪如雷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巧斲輪輿梓匠工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眼底昏昏耳似聾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一笑相逢情自親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彼此山頭總是墳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誤為誤作損精神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賴汝干戈用力深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自是今年旱較多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只緣君子不勞心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誰料修為汝自乖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自有亨通吉利臨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生不逢辰亦強圖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年來幾倍貨財添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紛紛謀慮攪心胸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春到門庭漸吉昌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謀賴心欺他自奸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知君千里欲歸心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6" name="Google Shape;1836;p125"/>
          <p:cNvSpPr txBox="1"/>
          <p:nvPr/>
        </p:nvSpPr>
        <p:spPr>
          <a:xfrm>
            <a:off x="7437396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幸有祖宗陰騭在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直待春風好消息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節氣直交三伏始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若移丑艮陰陽逆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勸汝不須勤致禱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一夜樽前兄與弟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爭奈承流風未便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縱使經商收倍利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訟則終凶君記取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長舌婦人休酷聽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白馬渡江嘶日暮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直遇清江貴公子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願子改圖從孝悌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更遇秋成冬至後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雖然目下多驚險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有緣且隨分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熟讀黃庭經一卷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相當人物無高下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陰地不如心地好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堅牢一念酬香願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得勝回時秋漸老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與子定期三日內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榮華總得詩書效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但改新圖莫依舊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目下營求且休矣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可歎頭顱已如許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勸君止此求田舍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貴人垂手來相援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千里信音符遠望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幸有高臺明月鏡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繡幃重結鴛鴦帶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7" name="Google Shape;1837;p125"/>
          <p:cNvSpPr txBox="1"/>
          <p:nvPr/>
        </p:nvSpPr>
        <p:spPr>
          <a:xfrm>
            <a:off x="8870071" y="1362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香煙未斷續螟蛉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卻調琴瑟向蘭房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喜逢滂沛足田園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門戶凋零家道難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徒勞生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苦咨嗟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明朝仇敵又相隨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青燈黃卷且勤勞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不如逐歲廩禾多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試於清夜把心捫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力行禮義要心堅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虎頭城裏看巍峨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一生活計始安全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不愁家室不相宜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恰如騎鶴與腰纏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保汝平安去復回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秋冬方遇主人翁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不論貴賤與窮通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得意休論富與貧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修為到底卻輸君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虎頭城裏喜相尋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田疇霑足雨滂沱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妙裏工夫仔細尋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營謀應得稱心懷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秋期與子定佳音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而今方得貴人扶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心欲多時何日厭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休把私心情意濃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萱堂快樂未渠央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請來對照破機關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葉落霜飛寒色侵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43" name="Google Shape;1843;p126"/>
          <p:cNvSpPr txBox="1"/>
          <p:nvPr/>
        </p:nvSpPr>
        <p:spPr>
          <a:xfrm>
            <a:off x="-1158550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一山如畫對清江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一生心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向誰論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一見佳人便喜歡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今年好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一番新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心頭理曲強詞遮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去年百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頗相宜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田園價貫好商量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花開花謝在春風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彼此家居只一山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家道豊腴自飽溫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病患時時命蹇衰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陰裏詳看怪爾曹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蛩吟唧唧守孤幃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勞心汨汨竟何歸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與君夙昔結成冤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隨分堂前赴粥饘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憶昔蘭房分半釵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艱難險阻路蹊蹺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今年禾穀不如前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木有根荄水有源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北山門外好安居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一春風雨正瀟瀟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一朝無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忽遭官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三千法律八千文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子有三般不自由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世間萬物各有主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君今庚甲未亨通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君是山中萬戶侯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端百出慮雖長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河渠傍路有高低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知君指擬是空華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4" name="Google Shape;1844;p126"/>
          <p:cNvSpPr txBox="1"/>
          <p:nvPr/>
        </p:nvSpPr>
        <p:spPr>
          <a:xfrm>
            <a:off x="274108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門裏團圓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十八灘頭說與君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誰知去後有多般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直欲欺官行路斜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若較今年時運衰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到公庭彼此傷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貴賤窮通百歲中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如何似隔鬼門關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也須肚裏立乾坤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何須打瓦共鑽龜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舟中敵圖笑中刀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千里懸懸望信歸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疾病兼多是與非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今日相逢那得緣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何須妄想苦憂煎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而今忽把信音乖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南鳥孤飛依北巢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物價喧騰倍百年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君當自此究其原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若問終時慎厥初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千里行人去路遙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也是門衰墳未安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此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何如說與君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門庭蕭索冷如秋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一粒一毫君莫取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且向江頭作釣翁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信知騎馬勝騎牛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莫聽人言自主張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可歎長途日已西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底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茫茫未有涯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5" name="Google Shape;1845;p126"/>
          <p:cNvSpPr txBox="1"/>
          <p:nvPr/>
        </p:nvSpPr>
        <p:spPr>
          <a:xfrm>
            <a:off x="1706765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誰料半途分折去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世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盡從流水去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人情冷暖君休訝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誰道機關難料處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一旦醜形臨月鏡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好把瓣香告神佛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縱使機關圖得勝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羨子榮華今已矣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日月如梭人易老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財多害己君當省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直教重見一陽復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藩籬剖破渾無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endParaRPr sz="135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等得榮華公子到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到頭來渾似夢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好把經文多諷誦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主張門戶誠難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endParaRPr sz="135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痴心指望成連理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今日貴人曾識面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災數流行多疫癘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莫隨道路人閒話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堪笑包藏許多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endParaRPr sz="135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移寡就多君得計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改換陰陽移禍福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善惡兩途君自作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若逢牛鼠交承日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英雄豪傑自天生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玉兔重生應發跡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今朝馬上看山色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一著仙機君記取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縱有榮華好時節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牢把腳根踏實地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6" name="Google Shape;1846;p126"/>
          <p:cNvSpPr txBox="1"/>
          <p:nvPr/>
        </p:nvSpPr>
        <p:spPr>
          <a:xfrm>
            <a:off x="3139423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空幃無語對銀缸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功名富貴等浮雲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歷涉應知行路難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到頭獨立轉傷神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身投憲網莫咨嗟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莫教福謝悔無追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定為後世子孫殃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到頭萬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總成空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許多勞碌不如閒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福有胚胎禍有門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始可求神仗佛持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一種天生惜羽毛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秋冬括括雨靡靡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何如休要用心機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祈求戶內保嬋娟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百歲安閒得幾年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到底誰知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相逢卻在夏秋交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一陽復後始安全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訟到終凶是至言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鱗鴻雖便莫修書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如何歸路轉無聊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勸君莫作等閒看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一生禍福此中分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回春不用憂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也須步步循規矩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萬人頭上逞英雄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爭似騎牛得自由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紛紛鬧裏更思量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直須猴犬換金雞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善為善應永無差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7" name="Google Shape;1847;p126"/>
          <p:cNvSpPr txBox="1"/>
          <p:nvPr/>
        </p:nvSpPr>
        <p:spPr>
          <a:xfrm>
            <a:off x="4572080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門衰戶冷苦伶仃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兩家門戶各相當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春來雨水太連綿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乾亥來龍仔細看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崆峒城裏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捨舟遵路總相宜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萬人叢裏逞英豪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勤耕力作莫蹉跎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與君萬語復千言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箇中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緒更紛然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樽前無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且高歌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營為期望在春前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纔發君心天已知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一春萬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苦憂煎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一紙官書火急催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一般器用與人同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不分南北與西東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生前結得好緣姻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好將心地力耕耘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汝是人中最吉人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百千人面虎狼心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年來豐歉皆天數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佛說淘沙始見金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我曾許汝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和諧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奉公謹守莫欺心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知君袖內有驪珠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南販珍珠北販鹽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春夏纔過秋又冬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秋冬作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只尋常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假君財物自當還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喜鵲簷前報好音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8" name="Google Shape;1848;p126"/>
          <p:cNvSpPr txBox="1"/>
          <p:nvPr/>
        </p:nvSpPr>
        <p:spPr>
          <a:xfrm>
            <a:off x="6004738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自嘆祈求不一靈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不是姻緣莫較量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入夏晴乾雨又愆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坎居午向自當安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如君有幾家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慎勿嬉遊逐貴兒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便欲飛騰霄漢高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衣食隨時安分過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祗欲平和雪爾冤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當局須知一著先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時未來時奈若何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誰料秋來又不然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何須問我決狐疑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夏裏營求始帖然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扁舟速下浪如雷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巧斲輪輿梓匠工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眼底昏昏耳似聾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一笑相逢情自親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彼此山頭總是墳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誤為誤作損精神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賴汝干戈用力深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自是今年旱較多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只緣君子不勞心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誰料修為汝自乖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自有亨通吉利臨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生不逢辰亦強圖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年來幾倍貨財添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紛紛謀慮攪心胸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春到門庭漸吉昌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謀賴心欺他自奸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知君千里欲歸心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9" name="Google Shape;1849;p126"/>
          <p:cNvSpPr txBox="1"/>
          <p:nvPr/>
        </p:nvSpPr>
        <p:spPr>
          <a:xfrm>
            <a:off x="7437396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幸有祖宗陰騭在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直待春風好消息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節氣直交三伏始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若移丑艮陰陽逆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勸汝不須勤致禱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一夜樽前兄與弟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爭奈承流風未便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縱使經商收倍利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訟則終凶君記取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長舌婦人休酷聽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白馬渡江嘶日暮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直遇清江貴公子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願子改圖從孝悌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更遇秋成冬至後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雖然目下多驚險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凡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有緣且隨分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熟讀黃庭經一卷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相當人物無高下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陰地不如心地好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堅牢一念酬香願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得勝回時秋漸老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與子定期三日內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榮華總得詩書效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但改新圖莫依舊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目下營求且休矣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可歎頭顱已如許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勸君止此求田舍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貴人垂手來相援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千里信音符遠望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幸有高臺明月鏡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繡幃重結鴛鴦帶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50" name="Google Shape;1850;p126"/>
          <p:cNvSpPr txBox="1"/>
          <p:nvPr/>
        </p:nvSpPr>
        <p:spPr>
          <a:xfrm>
            <a:off x="8870071" y="60075"/>
            <a:ext cx="1432500" cy="64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香煙未斷續螟蛉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卻調琴瑟向蘭房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喜逢滂沛足田園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門戶凋零家道難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徒勞生</a:t>
            </a:r>
            <a:r>
              <a:rPr lang="zh-TW" sz="1350">
                <a:solidFill>
                  <a:srgbClr val="FF0000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事</a:t>
            </a: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苦咨嗟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明朝仇敵又相隨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青燈黃卷且勤勞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不如逐歲廩禾多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試於清夜把心捫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力行禮義要心堅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虎頭城裏看巍峨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一生活計始安全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不愁家室不相宜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恰如騎鶴與腰纏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保汝平安去復回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秋冬方遇主人翁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不論貴賤與窮通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得意休論富與貧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修為到底卻輸君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富貴榮華萃汝身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虎頭城裏喜相尋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田疇霑足雨滂沱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妙裏工夫仔細尋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營謀應得稱心懷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秋期與子定佳音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而今方得貴人扶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心欲多時何日厭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休把私心情意濃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萱堂快樂未渠央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請來對照破機關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葉落霜飛寒色侵</a:t>
            </a:r>
            <a:endParaRPr sz="13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851" name="Google Shape;1851;p126"/>
          <p:cNvGrpSpPr/>
          <p:nvPr/>
        </p:nvGrpSpPr>
        <p:grpSpPr>
          <a:xfrm>
            <a:off x="278350" y="728625"/>
            <a:ext cx="4728000" cy="4728000"/>
            <a:chOff x="278350" y="271425"/>
            <a:chExt cx="4728000" cy="4728000"/>
          </a:xfrm>
        </p:grpSpPr>
        <p:sp>
          <p:nvSpPr>
            <p:cNvPr id="1852" name="Google Shape;1852;p126"/>
            <p:cNvSpPr/>
            <p:nvPr/>
          </p:nvSpPr>
          <p:spPr>
            <a:xfrm>
              <a:off x="278350" y="271425"/>
              <a:ext cx="4728000" cy="4728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4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4288" rotWithShape="0" algn="bl" dir="5400000" dist="9525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53" name="Google Shape;1853;p1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851" y="589100"/>
              <a:ext cx="4053851" cy="41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4" name="Google Shape;1854;p126"/>
          <p:cNvSpPr/>
          <p:nvPr/>
        </p:nvSpPr>
        <p:spPr>
          <a:xfrm>
            <a:off x="4686300" y="150"/>
            <a:ext cx="4457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5" name="Google Shape;1855;p126"/>
          <p:cNvSpPr txBox="1"/>
          <p:nvPr/>
        </p:nvSpPr>
        <p:spPr>
          <a:xfrm>
            <a:off x="5126681" y="762570"/>
            <a:ext cx="33420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雷雨師一百</a:t>
            </a:r>
            <a:r>
              <a:rPr b="1" lang="zh-TW" sz="3200">
                <a:solidFill>
                  <a:srgbClr val="FFFF00"/>
                </a:solidFill>
                <a:latin typeface="Maven Pro"/>
                <a:ea typeface="Maven Pro"/>
                <a:cs typeface="Maven Pro"/>
                <a:sym typeface="Maven Pro"/>
              </a:rPr>
              <a:t>籤</a:t>
            </a:r>
            <a:endParaRPr b="1" sz="3200">
              <a:solidFill>
                <a:srgbClr val="FFFF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856" name="Google Shape;1856;p126"/>
          <p:cNvSpPr txBox="1"/>
          <p:nvPr/>
        </p:nvSpPr>
        <p:spPr>
          <a:xfrm>
            <a:off x="5126681" y="2535372"/>
            <a:ext cx="3342000" cy="3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此籤詩是由天仙雷雨師所降，在許多寺廟廣泛使用，尤以關帝廟、城隍廟多採用此本籤詩，故有人稱它為關帝籤、城隍籤，而且雷雨師籤詩也可以在其他主神之寺廟見到。</a:t>
            </a:r>
            <a:endParaRPr sz="24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12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數位人文的閱讀</a:t>
            </a:r>
            <a:endParaRPr/>
          </a:p>
        </p:txBody>
      </p:sp>
      <p:sp>
        <p:nvSpPr>
          <p:cNvPr id="1862" name="Google Shape;1862;p1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63" name="Google Shape;1863;p12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0" lang="zh-TW" sz="1800"/>
              <a:t>Distant Reading, Macro-Analysis</a:t>
            </a:r>
            <a:br>
              <a:rPr b="0" lang="zh-TW" sz="1800"/>
            </a:br>
            <a:r>
              <a:rPr lang="zh-TW"/>
              <a:t>遠讀</a:t>
            </a:r>
            <a:endParaRPr/>
          </a:p>
        </p:txBody>
      </p:sp>
      <p:sp>
        <p:nvSpPr>
          <p:cNvPr id="1864" name="Google Shape;1864;p127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0" lang="zh-TW" sz="1800"/>
              <a:t>Close Reading, Micro-Analysis</a:t>
            </a:r>
            <a:br>
              <a:rPr b="0" lang="zh-TW" sz="1800"/>
            </a:br>
            <a:r>
              <a:rPr lang="zh-TW"/>
              <a:t>近讀</a:t>
            </a:r>
            <a:endParaRPr/>
          </a:p>
        </p:txBody>
      </p:sp>
      <p:sp>
        <p:nvSpPr>
          <p:cNvPr id="1865" name="Google Shape;1865;p127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866" name="Google Shape;1866;p127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867" name="Google Shape;186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975" y="3179609"/>
            <a:ext cx="1859349" cy="1684032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868" name="Google Shape;1868;p127"/>
          <p:cNvGrpSpPr/>
          <p:nvPr/>
        </p:nvGrpSpPr>
        <p:grpSpPr>
          <a:xfrm>
            <a:off x="5364099" y="2763749"/>
            <a:ext cx="2515769" cy="2515769"/>
            <a:chOff x="278350" y="271425"/>
            <a:chExt cx="4728000" cy="4728000"/>
          </a:xfrm>
        </p:grpSpPr>
        <p:sp>
          <p:nvSpPr>
            <p:cNvPr id="1869" name="Google Shape;1869;p127"/>
            <p:cNvSpPr/>
            <p:nvPr/>
          </p:nvSpPr>
          <p:spPr>
            <a:xfrm>
              <a:off x="278350" y="271425"/>
              <a:ext cx="4728000" cy="4728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4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4288" rotWithShape="0" algn="bl" dir="5400000" dist="9525">
                <a:srgbClr val="FFFFFF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70" name="Google Shape;1870;p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9851" y="589100"/>
              <a:ext cx="4053851" cy="41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1" name="Google Shape;1871;p127"/>
          <p:cNvSpPr/>
          <p:nvPr/>
        </p:nvSpPr>
        <p:spPr>
          <a:xfrm>
            <a:off x="2045176" y="4859363"/>
            <a:ext cx="1049100" cy="511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72" name="Google Shape;1872;p127"/>
          <p:cNvSpPr/>
          <p:nvPr/>
        </p:nvSpPr>
        <p:spPr>
          <a:xfrm>
            <a:off x="5990551" y="4990725"/>
            <a:ext cx="1049100" cy="511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解釋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73" name="Google Shape;1873;p127"/>
          <p:cNvSpPr/>
          <p:nvPr/>
        </p:nvSpPr>
        <p:spPr>
          <a:xfrm flipH="1">
            <a:off x="3526975" y="4921150"/>
            <a:ext cx="2261500" cy="580782"/>
          </a:xfrm>
          <a:custGeom>
            <a:rect b="b" l="l" r="r" t="t"/>
            <a:pathLst>
              <a:path extrusionOk="0" h="32333" w="90460">
                <a:moveTo>
                  <a:pt x="0" y="326"/>
                </a:moveTo>
                <a:cubicBezTo>
                  <a:pt x="7239" y="5660"/>
                  <a:pt x="28357" y="32384"/>
                  <a:pt x="43434" y="32330"/>
                </a:cubicBezTo>
                <a:cubicBezTo>
                  <a:pt x="58511" y="32276"/>
                  <a:pt x="82622" y="5388"/>
                  <a:pt x="90460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sp>
      <p:sp>
        <p:nvSpPr>
          <p:cNvPr id="1874" name="Google Shape;1874;p127"/>
          <p:cNvSpPr/>
          <p:nvPr/>
        </p:nvSpPr>
        <p:spPr>
          <a:xfrm flipH="1" rot="10800000">
            <a:off x="3526975" y="3028950"/>
            <a:ext cx="2261500" cy="580782"/>
          </a:xfrm>
          <a:custGeom>
            <a:rect b="b" l="l" r="r" t="t"/>
            <a:pathLst>
              <a:path extrusionOk="0" h="32333" w="90460">
                <a:moveTo>
                  <a:pt x="0" y="326"/>
                </a:moveTo>
                <a:cubicBezTo>
                  <a:pt x="7239" y="5660"/>
                  <a:pt x="28357" y="32384"/>
                  <a:pt x="43434" y="32330"/>
                </a:cubicBezTo>
                <a:cubicBezTo>
                  <a:pt x="58511" y="32276"/>
                  <a:pt x="82622" y="5388"/>
                  <a:pt x="90460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sp>
      <p:sp>
        <p:nvSpPr>
          <p:cNvPr id="1875" name="Google Shape;1875;p127"/>
          <p:cNvSpPr/>
          <p:nvPr/>
        </p:nvSpPr>
        <p:spPr>
          <a:xfrm>
            <a:off x="3886250" y="2361600"/>
            <a:ext cx="1477800" cy="1477800"/>
          </a:xfrm>
          <a:prstGeom prst="ellipse">
            <a:avLst/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876" name="Google Shape;1876;p127"/>
          <p:cNvSpPr/>
          <p:nvPr/>
        </p:nvSpPr>
        <p:spPr>
          <a:xfrm>
            <a:off x="3886250" y="4567813"/>
            <a:ext cx="1477800" cy="14778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分析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1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2" name="Google Shape;1882;p12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12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600"/>
              <a:t>Word Cloud, Tag Cloud</a:t>
            </a:r>
            <a:endParaRPr b="0"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文字雲: 詞頻</a:t>
            </a:r>
            <a:endParaRPr/>
          </a:p>
        </p:txBody>
      </p:sp>
      <p:pic>
        <p:nvPicPr>
          <p:cNvPr id="1884" name="Google Shape;1884;p128"/>
          <p:cNvPicPr preferRelativeResize="0"/>
          <p:nvPr/>
        </p:nvPicPr>
        <p:blipFill rotWithShape="1">
          <a:blip r:embed="rId3">
            <a:alphaModFix/>
          </a:blip>
          <a:srcRect b="0" l="6183" r="12023" t="0"/>
          <a:stretch/>
        </p:blipFill>
        <p:spPr>
          <a:xfrm>
            <a:off x="4501325" y="2351575"/>
            <a:ext cx="4148000" cy="30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Google Shape;1885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22" y="2019550"/>
            <a:ext cx="1730099" cy="3463797"/>
          </a:xfrm>
          <a:prstGeom prst="rect">
            <a:avLst/>
          </a:prstGeom>
          <a:noFill/>
          <a:ln cap="flat" cmpd="sng" w="28575">
            <a:solidFill>
              <a:srgbClr val="4BAC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86" name="Google Shape;1886;p128"/>
          <p:cNvSpPr/>
          <p:nvPr/>
        </p:nvSpPr>
        <p:spPr>
          <a:xfrm rot="10800000">
            <a:off x="2155150" y="3397025"/>
            <a:ext cx="2722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887" name="Google Shape;1887;p128"/>
          <p:cNvGraphicFramePr/>
          <p:nvPr/>
        </p:nvGraphicFramePr>
        <p:xfrm>
          <a:off x="2739550" y="1812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{8CB30018-B934-4F95-AC1A-0CC9D8FC0EDB}</a:tableStyleId>
              </a:tblPr>
              <a:tblGrid>
                <a:gridCol w="774050"/>
                <a:gridCol w="779625"/>
              </a:tblGrid>
              <a:tr h="223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單字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頻率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我們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59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臺灣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46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也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41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在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39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了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32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國家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27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要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24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和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23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為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23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31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是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22</a:t>
                      </a:r>
                      <a:endParaRPr sz="1800"/>
                    </a:p>
                  </a:txBody>
                  <a:tcPr marT="9125" marB="91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88" name="Google Shape;1888;p128"/>
          <p:cNvSpPr/>
          <p:nvPr/>
        </p:nvSpPr>
        <p:spPr>
          <a:xfrm>
            <a:off x="5303649" y="5173500"/>
            <a:ext cx="2422800" cy="511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普遍性的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解釋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12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具有</a:t>
            </a:r>
            <a:r>
              <a:rPr lang="zh-TW">
                <a:solidFill>
                  <a:srgbClr val="FF0000"/>
                </a:solidFill>
              </a:rPr>
              <a:t>對比性</a:t>
            </a:r>
            <a:r>
              <a:rPr lang="zh-TW"/>
              <a:t>的解釋</a:t>
            </a:r>
            <a:endParaRPr/>
          </a:p>
        </p:txBody>
      </p:sp>
      <p:sp>
        <p:nvSpPr>
          <p:cNvPr id="1894" name="Google Shape;1894;p1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95" name="Google Shape;1895;p129"/>
          <p:cNvSpPr txBox="1"/>
          <p:nvPr/>
        </p:nvSpPr>
        <p:spPr>
          <a:xfrm>
            <a:off x="1105375" y="1730112"/>
            <a:ext cx="30951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地域差異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ex: 南北菜單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96" name="Google Shape;1896;p129"/>
          <p:cNvSpPr txBox="1"/>
          <p:nvPr/>
        </p:nvSpPr>
        <p:spPr>
          <a:xfrm>
            <a:off x="1105375" y="3250260"/>
            <a:ext cx="30951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時間差異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ex: 時局變化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97" name="Google Shape;1897;p129"/>
          <p:cNvSpPr txBox="1"/>
          <p:nvPr/>
        </p:nvSpPr>
        <p:spPr>
          <a:xfrm>
            <a:off x="1105375" y="4870244"/>
            <a:ext cx="30951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族群差異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ex: 流行話題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898" name="Google Shape;1898;p129"/>
          <p:cNvGrpSpPr/>
          <p:nvPr/>
        </p:nvGrpSpPr>
        <p:grpSpPr>
          <a:xfrm>
            <a:off x="4511938" y="1573000"/>
            <a:ext cx="3190137" cy="1349525"/>
            <a:chOff x="4511938" y="1877800"/>
            <a:chExt cx="3190137" cy="1349525"/>
          </a:xfrm>
        </p:grpSpPr>
        <p:pic>
          <p:nvPicPr>
            <p:cNvPr id="1899" name="Google Shape;1899;p129"/>
            <p:cNvPicPr preferRelativeResize="0"/>
            <p:nvPr/>
          </p:nvPicPr>
          <p:blipFill rotWithShape="1">
            <a:blip r:embed="rId3">
              <a:alphaModFix/>
            </a:blip>
            <a:srcRect b="0" l="12822" r="24319" t="0"/>
            <a:stretch/>
          </p:blipFill>
          <p:spPr>
            <a:xfrm>
              <a:off x="6199075" y="1890589"/>
              <a:ext cx="1463700" cy="13098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00" name="Google Shape;1900;p129"/>
            <p:cNvPicPr preferRelativeResize="0"/>
            <p:nvPr/>
          </p:nvPicPr>
          <p:blipFill rotWithShape="1">
            <a:blip r:embed="rId4">
              <a:alphaModFix/>
            </a:blip>
            <a:srcRect b="0" l="8949" r="8941" t="0"/>
            <a:stretch/>
          </p:blipFill>
          <p:spPr>
            <a:xfrm>
              <a:off x="4551238" y="1877800"/>
              <a:ext cx="1463700" cy="13353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901" name="Google Shape;1901;p129"/>
            <p:cNvSpPr/>
            <p:nvPr/>
          </p:nvSpPr>
          <p:spPr>
            <a:xfrm>
              <a:off x="4511938" y="2825625"/>
              <a:ext cx="1542300" cy="401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北部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02" name="Google Shape;1902;p129"/>
            <p:cNvSpPr/>
            <p:nvPr/>
          </p:nvSpPr>
          <p:spPr>
            <a:xfrm>
              <a:off x="6159775" y="2825625"/>
              <a:ext cx="1542300" cy="401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南部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903" name="Google Shape;1903;p129"/>
          <p:cNvGrpSpPr/>
          <p:nvPr/>
        </p:nvGrpSpPr>
        <p:grpSpPr>
          <a:xfrm>
            <a:off x="4511938" y="3100295"/>
            <a:ext cx="3190137" cy="1335230"/>
            <a:chOff x="4511938" y="3405095"/>
            <a:chExt cx="3190137" cy="1335230"/>
          </a:xfrm>
        </p:grpSpPr>
        <p:pic>
          <p:nvPicPr>
            <p:cNvPr id="1904" name="Google Shape;1904;p1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15475" y="3405095"/>
              <a:ext cx="1335225" cy="1335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5" name="Google Shape;1905;p1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63313" y="3405095"/>
              <a:ext cx="1335225" cy="1335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6" name="Google Shape;1906;p129"/>
            <p:cNvSpPr/>
            <p:nvPr/>
          </p:nvSpPr>
          <p:spPr>
            <a:xfrm>
              <a:off x="4511938" y="4285550"/>
              <a:ext cx="1542300" cy="401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Microsoft JhengHei"/>
                  <a:ea typeface="Microsoft JhengHei"/>
                  <a:cs typeface="Microsoft JhengHei"/>
                  <a:sym typeface="Microsoft JhengHei"/>
                </a:rPr>
                <a:t>2008-2016</a:t>
              </a:r>
              <a:endParaRPr sz="23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07" name="Google Shape;1907;p129"/>
            <p:cNvSpPr/>
            <p:nvPr/>
          </p:nvSpPr>
          <p:spPr>
            <a:xfrm>
              <a:off x="6159775" y="4285550"/>
              <a:ext cx="1542300" cy="401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Microsoft JhengHei"/>
                  <a:ea typeface="Microsoft JhengHei"/>
                  <a:cs typeface="Microsoft JhengHei"/>
                  <a:sym typeface="Microsoft JhengHei"/>
                </a:rPr>
                <a:t>2016-2022</a:t>
              </a:r>
              <a:endParaRPr sz="23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908" name="Google Shape;1908;p129"/>
          <p:cNvGrpSpPr/>
          <p:nvPr/>
        </p:nvGrpSpPr>
        <p:grpSpPr>
          <a:xfrm>
            <a:off x="4511938" y="4709963"/>
            <a:ext cx="3190137" cy="1355862"/>
            <a:chOff x="4511938" y="5014763"/>
            <a:chExt cx="3190137" cy="1355862"/>
          </a:xfrm>
        </p:grpSpPr>
        <p:pic>
          <p:nvPicPr>
            <p:cNvPr id="1909" name="Google Shape;1909;p129"/>
            <p:cNvPicPr preferRelativeResize="0"/>
            <p:nvPr/>
          </p:nvPicPr>
          <p:blipFill rotWithShape="1">
            <a:blip r:embed="rId7">
              <a:alphaModFix/>
            </a:blip>
            <a:srcRect b="16787" l="24784" r="37114" t="16780"/>
            <a:stretch/>
          </p:blipFill>
          <p:spPr>
            <a:xfrm>
              <a:off x="4688488" y="5014763"/>
              <a:ext cx="1189200" cy="1165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910" name="Google Shape;1910;p129"/>
            <p:cNvSpPr/>
            <p:nvPr/>
          </p:nvSpPr>
          <p:spPr>
            <a:xfrm>
              <a:off x="4511938" y="5968925"/>
              <a:ext cx="1542300" cy="401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Microsoft JhengHei"/>
                  <a:ea typeface="Microsoft JhengHei"/>
                  <a:cs typeface="Microsoft JhengHei"/>
                  <a:sym typeface="Microsoft JhengHei"/>
                </a:rPr>
                <a:t>白豬</a:t>
              </a:r>
              <a:endParaRPr sz="23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911" name="Google Shape;1911;p129"/>
            <p:cNvPicPr preferRelativeResize="0"/>
            <p:nvPr/>
          </p:nvPicPr>
          <p:blipFill rotWithShape="1">
            <a:blip r:embed="rId8">
              <a:alphaModFix/>
            </a:blip>
            <a:srcRect b="9960" l="9968" r="9960" t="9968"/>
            <a:stretch/>
          </p:blipFill>
          <p:spPr>
            <a:xfrm>
              <a:off x="6336325" y="5014775"/>
              <a:ext cx="1189200" cy="11757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912" name="Google Shape;1912;p129"/>
            <p:cNvSpPr/>
            <p:nvPr/>
          </p:nvSpPr>
          <p:spPr>
            <a:xfrm>
              <a:off x="6159775" y="5968925"/>
              <a:ext cx="1542300" cy="401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Microsoft JhengHei"/>
                  <a:ea typeface="Microsoft JhengHei"/>
                  <a:cs typeface="Microsoft JhengHei"/>
                  <a:sym typeface="Microsoft JhengHei"/>
                </a:rPr>
                <a:t>人形豬</a:t>
              </a:r>
              <a:endParaRPr sz="23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130"/>
          <p:cNvSpPr/>
          <p:nvPr/>
        </p:nvSpPr>
        <p:spPr>
          <a:xfrm>
            <a:off x="6404275" y="3935250"/>
            <a:ext cx="1081200" cy="756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8" name="Google Shape;1918;p13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19" name="Google Shape;1919;p13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可解釋性的文字雲 實作</a:t>
            </a:r>
            <a:endParaRPr/>
          </a:p>
        </p:txBody>
      </p:sp>
      <p:pic>
        <p:nvPicPr>
          <p:cNvPr id="1920" name="Google Shape;1920;p130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0" y="-1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" name="Google Shape;1925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675" y="2411412"/>
            <a:ext cx="3027775" cy="2814537"/>
          </a:xfrm>
          <a:prstGeom prst="rect">
            <a:avLst/>
          </a:prstGeom>
          <a:noFill/>
          <a:ln>
            <a:noFill/>
          </a:ln>
        </p:spPr>
      </p:pic>
      <p:sp>
        <p:nvSpPr>
          <p:cNvPr id="1926" name="Google Shape;1926;p131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開啟課程網站</a:t>
            </a:r>
            <a:br>
              <a:rPr lang="zh-TW"/>
            </a:br>
            <a:r>
              <a:rPr lang="zh-TW">
                <a:solidFill>
                  <a:schemeClr val="hlink"/>
                </a:solidFill>
                <a:uFill>
                  <a:noFill/>
                </a:uFill>
                <a:hlinkClick r:id="rId4"/>
              </a:rPr>
              <a:t>https://l.pulipuli.info/24/xai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開啟Colab 文字雲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上傳檔案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開始執行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等待結果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下載檔案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zh-TW"/>
              <a:t>分析結果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927" name="Google Shape;1927;p13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實作步驟</a:t>
            </a:r>
            <a:endParaRPr/>
          </a:p>
        </p:txBody>
      </p:sp>
      <p:sp>
        <p:nvSpPr>
          <p:cNvPr id="1928" name="Google Shape;1928;p1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29" name="Google Shape;1929;p131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930" name="Google Shape;1930;p131"/>
          <p:cNvSpPr txBox="1"/>
          <p:nvPr/>
        </p:nvSpPr>
        <p:spPr>
          <a:xfrm rot="627129">
            <a:off x="1071747" y="2058483"/>
            <a:ext cx="1878572" cy="400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加油！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1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36" name="Google Shape;1936;p132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937" name="Google Shape;1937;p132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屬性數量：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類別：2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comment: 讀者評論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rate_class: 評價類型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negative: 負面，共100筆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positive: 正面，共100筆</a:t>
            </a:r>
            <a:endParaRPr/>
          </a:p>
        </p:txBody>
      </p:sp>
      <p:sp>
        <p:nvSpPr>
          <p:cNvPr id="1938" name="Google Shape;1938;p13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中文小說讀者評論資料集</a:t>
            </a:r>
            <a:endParaRPr/>
          </a:p>
        </p:txBody>
      </p:sp>
      <p:pic>
        <p:nvPicPr>
          <p:cNvPr id="1939" name="Google Shape;1939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75" y="1847450"/>
            <a:ext cx="3942450" cy="39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1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45" name="Google Shape;1945;p13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課程網頁 &gt; Colab 文字雲</a:t>
            </a:r>
            <a:endParaRPr/>
          </a:p>
        </p:txBody>
      </p:sp>
      <p:sp>
        <p:nvSpPr>
          <p:cNvPr id="1946" name="Google Shape;1946;p13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開啟Colab 文字雲</a:t>
            </a:r>
            <a:endParaRPr/>
          </a:p>
        </p:txBody>
      </p:sp>
      <p:pic>
        <p:nvPicPr>
          <p:cNvPr id="1947" name="Google Shape;1947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275" y="2228825"/>
            <a:ext cx="5669650" cy="38710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8" name="Google Shape;1948;p133"/>
          <p:cNvSpPr/>
          <p:nvPr/>
        </p:nvSpPr>
        <p:spPr>
          <a:xfrm>
            <a:off x="2157100" y="5323950"/>
            <a:ext cx="48300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https://ppt.cc/fegmLx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9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58" name="Google Shape;1358;p98"/>
          <p:cNvSpPr txBox="1"/>
          <p:nvPr/>
        </p:nvSpPr>
        <p:spPr>
          <a:xfrm>
            <a:off x="476250" y="5025063"/>
            <a:ext cx="81915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觀察目標：</a:t>
            </a: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短髮</a:t>
            </a:r>
            <a:endParaRPr b="1" sz="4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0000"/>
                </a:solidFill>
              </a:rPr>
              <a:t>佔</a:t>
            </a:r>
            <a:r>
              <a:rPr lang="zh-TW" sz="4000">
                <a:solidFill>
                  <a:srgbClr val="FF0000"/>
                </a:solidFill>
              </a:rPr>
              <a:t>50%</a:t>
            </a:r>
            <a:r>
              <a:rPr lang="zh-TW" sz="4000">
                <a:solidFill>
                  <a:srgbClr val="000000"/>
                </a:solidFill>
              </a:rPr>
              <a:t> (</a:t>
            </a:r>
            <a:r>
              <a:rPr lang="zh-TW" sz="4000">
                <a:solidFill>
                  <a:srgbClr val="FF0000"/>
                </a:solidFill>
              </a:rPr>
              <a:t>4</a:t>
            </a:r>
            <a:r>
              <a:rPr lang="zh-TW" sz="4000">
                <a:solidFill>
                  <a:srgbClr val="000000"/>
                </a:solidFill>
              </a:rPr>
              <a:t>/8)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59" name="Google Shape;1359;p98"/>
          <p:cNvGrpSpPr/>
          <p:nvPr/>
        </p:nvGrpSpPr>
        <p:grpSpPr>
          <a:xfrm>
            <a:off x="787662" y="688089"/>
            <a:ext cx="7568676" cy="3170548"/>
            <a:chOff x="457200" y="1513726"/>
            <a:chExt cx="7568676" cy="3170548"/>
          </a:xfrm>
        </p:grpSpPr>
        <p:pic>
          <p:nvPicPr>
            <p:cNvPr id="1360" name="Google Shape;1360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1600201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1" name="Google Shape;1361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8656" y="1600200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2" name="Google Shape;1362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312450" y="1513726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3" name="Google Shape;1363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18056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4" name="Google Shape;1364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36425" y="2689851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5" name="Google Shape;1365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03925" y="1513726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6" name="Google Shape;1366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6356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7" name="Google Shape;1367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55181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8" name="Google Shape;1368;p98"/>
          <p:cNvSpPr/>
          <p:nvPr/>
        </p:nvSpPr>
        <p:spPr>
          <a:xfrm>
            <a:off x="3568050" y="3913638"/>
            <a:ext cx="2007900" cy="977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Base Model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基礎模型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9" name="Google Shape;1369;p98"/>
          <p:cNvSpPr/>
          <p:nvPr/>
        </p:nvSpPr>
        <p:spPr>
          <a:xfrm>
            <a:off x="564150" y="858875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98"/>
          <p:cNvSpPr/>
          <p:nvPr/>
        </p:nvSpPr>
        <p:spPr>
          <a:xfrm>
            <a:off x="3747750" y="72785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98"/>
          <p:cNvSpPr/>
          <p:nvPr/>
        </p:nvSpPr>
        <p:spPr>
          <a:xfrm>
            <a:off x="5642950" y="63970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98"/>
          <p:cNvSpPr/>
          <p:nvPr/>
        </p:nvSpPr>
        <p:spPr>
          <a:xfrm>
            <a:off x="2804550" y="211180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13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13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上傳檔案 (1/5)</a:t>
            </a:r>
            <a:endParaRPr/>
          </a:p>
        </p:txBody>
      </p:sp>
      <p:sp>
        <p:nvSpPr>
          <p:cNvPr id="1955" name="Google Shape;1955;p1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56" name="Google Shape;195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096" y="1341330"/>
            <a:ext cx="5326021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7" name="Google Shape;1957;p134"/>
          <p:cNvSpPr/>
          <p:nvPr/>
        </p:nvSpPr>
        <p:spPr>
          <a:xfrm>
            <a:off x="1742200" y="3612500"/>
            <a:ext cx="887400" cy="67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58" name="Google Shape;1958;p134"/>
          <p:cNvSpPr/>
          <p:nvPr/>
        </p:nvSpPr>
        <p:spPr>
          <a:xfrm>
            <a:off x="3320659" y="3612350"/>
            <a:ext cx="2548500" cy="679200"/>
          </a:xfrm>
          <a:prstGeom prst="wedgeRoundRectCallout">
            <a:avLst>
              <a:gd fmla="val -81243" name="adj1"/>
              <a:gd fmla="val 972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資料夾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13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需要登入Google帳號</a:t>
            </a:r>
            <a:endParaRPr/>
          </a:p>
        </p:txBody>
      </p:sp>
      <p:sp>
        <p:nvSpPr>
          <p:cNvPr id="1964" name="Google Shape;1964;p1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上傳檔案</a:t>
            </a:r>
            <a:r>
              <a:rPr lang="zh-TW"/>
              <a:t> (2/5)</a:t>
            </a:r>
            <a:endParaRPr/>
          </a:p>
        </p:txBody>
      </p:sp>
      <p:sp>
        <p:nvSpPr>
          <p:cNvPr id="1965" name="Google Shape;1965;p1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66" name="Google Shape;196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525" y="2166025"/>
            <a:ext cx="6756950" cy="34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3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972" name="Google Shape;1972;p13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</a:t>
            </a:r>
            <a:r>
              <a:rPr lang="zh-TW"/>
              <a:t>. 上傳檔案</a:t>
            </a:r>
            <a:r>
              <a:rPr lang="zh-TW"/>
              <a:t> (3/5)</a:t>
            </a:r>
            <a:endParaRPr/>
          </a:p>
        </p:txBody>
      </p:sp>
      <p:sp>
        <p:nvSpPr>
          <p:cNvPr id="1973" name="Google Shape;1973;p1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74" name="Google Shape;1974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357" y="1857350"/>
            <a:ext cx="4883575" cy="37265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75" name="Google Shape;1975;p136"/>
          <p:cNvSpPr/>
          <p:nvPr/>
        </p:nvSpPr>
        <p:spPr>
          <a:xfrm>
            <a:off x="3723525" y="4979750"/>
            <a:ext cx="4186200" cy="894900"/>
          </a:xfrm>
          <a:prstGeom prst="wedgeRoundRectCallout">
            <a:avLst>
              <a:gd fmla="val -44472" name="adj1"/>
              <a:gd fmla="val -1339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等待出現「sample_data」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資料夾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976" name="Google Shape;1976;p136"/>
          <p:cNvSpPr/>
          <p:nvPr/>
        </p:nvSpPr>
        <p:spPr>
          <a:xfrm>
            <a:off x="2550375" y="2736975"/>
            <a:ext cx="750000" cy="686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77" name="Google Shape;1977;p136"/>
          <p:cNvSpPr/>
          <p:nvPr/>
        </p:nvSpPr>
        <p:spPr>
          <a:xfrm>
            <a:off x="1972350" y="1341325"/>
            <a:ext cx="2861100" cy="894900"/>
          </a:xfrm>
          <a:prstGeom prst="wedgeRoundRectCallout">
            <a:avLst>
              <a:gd fmla="val -17470" name="adj1"/>
              <a:gd fmla="val 10571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3. 上傳檔案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3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983" name="Google Shape;1983;p13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</a:t>
            </a:r>
            <a:r>
              <a:rPr lang="zh-TW"/>
              <a:t>. 上傳檔案</a:t>
            </a:r>
            <a:r>
              <a:rPr lang="zh-TW"/>
              <a:t> (4/5)</a:t>
            </a:r>
            <a:endParaRPr/>
          </a:p>
        </p:txBody>
      </p:sp>
      <p:sp>
        <p:nvSpPr>
          <p:cNvPr id="1984" name="Google Shape;1984;p1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85" name="Google Shape;1985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650" y="2315398"/>
            <a:ext cx="6308699" cy="2810454"/>
          </a:xfrm>
          <a:prstGeom prst="rect">
            <a:avLst/>
          </a:prstGeom>
          <a:noFill/>
          <a:ln>
            <a:noFill/>
          </a:ln>
        </p:spPr>
      </p:pic>
      <p:sp>
        <p:nvSpPr>
          <p:cNvPr id="1986" name="Google Shape;1986;p137"/>
          <p:cNvSpPr/>
          <p:nvPr/>
        </p:nvSpPr>
        <p:spPr>
          <a:xfrm>
            <a:off x="6664800" y="4159475"/>
            <a:ext cx="887400" cy="67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1" name="Google Shape;1991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500" y="1900225"/>
            <a:ext cx="4860525" cy="43581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92" name="Google Shape;1992;p13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注意檔案不要放到sample_data資料夾裡面囉</a:t>
            </a:r>
            <a:endParaRPr/>
          </a:p>
        </p:txBody>
      </p:sp>
      <p:sp>
        <p:nvSpPr>
          <p:cNvPr id="1993" name="Google Shape;1993;p13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</a:t>
            </a:r>
            <a:r>
              <a:rPr lang="zh-TW"/>
              <a:t>. 上傳檔案</a:t>
            </a:r>
            <a:r>
              <a:rPr lang="zh-TW"/>
              <a:t> (5/5)</a:t>
            </a:r>
            <a:endParaRPr/>
          </a:p>
        </p:txBody>
      </p:sp>
      <p:sp>
        <p:nvSpPr>
          <p:cNvPr id="1994" name="Google Shape;1994;p13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95" name="Google Shape;1995;p138"/>
          <p:cNvSpPr/>
          <p:nvPr/>
        </p:nvSpPr>
        <p:spPr>
          <a:xfrm>
            <a:off x="2931150" y="4562775"/>
            <a:ext cx="2369100" cy="121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13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1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</a:t>
            </a:r>
            <a:r>
              <a:rPr lang="zh-TW"/>
              <a:t>. 開始執行</a:t>
            </a:r>
            <a:endParaRPr/>
          </a:p>
        </p:txBody>
      </p:sp>
      <p:sp>
        <p:nvSpPr>
          <p:cNvPr id="2002" name="Google Shape;2002;p1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03" name="Google Shape;2003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359" y="1438100"/>
            <a:ext cx="6523282" cy="45650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4" name="Google Shape;2004;p139"/>
          <p:cNvSpPr/>
          <p:nvPr/>
        </p:nvSpPr>
        <p:spPr>
          <a:xfrm>
            <a:off x="3800850" y="1950605"/>
            <a:ext cx="1521600" cy="105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05" name="Google Shape;2005;p139"/>
          <p:cNvSpPr/>
          <p:nvPr/>
        </p:nvSpPr>
        <p:spPr>
          <a:xfrm>
            <a:off x="1310350" y="2466475"/>
            <a:ext cx="1858500" cy="752100"/>
          </a:xfrm>
          <a:prstGeom prst="wedgeRoundRectCallout">
            <a:avLst>
              <a:gd fmla="val 85504" name="adj1"/>
              <a:gd fmla="val -7026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Runtime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006" name="Google Shape;2006;p139"/>
          <p:cNvSpPr/>
          <p:nvPr/>
        </p:nvSpPr>
        <p:spPr>
          <a:xfrm>
            <a:off x="3632400" y="3344575"/>
            <a:ext cx="1858500" cy="752100"/>
          </a:xfrm>
          <a:prstGeom prst="wedgeRoundRectCallout">
            <a:avLst>
              <a:gd fmla="val -5480" name="adj1"/>
              <a:gd fmla="val -11429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Run all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14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12" name="Google Shape;201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00" y="1492275"/>
            <a:ext cx="8428549" cy="445669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3" name="Google Shape;2013;p14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等待... (1/3)</a:t>
            </a:r>
            <a:endParaRPr/>
          </a:p>
        </p:txBody>
      </p:sp>
      <p:sp>
        <p:nvSpPr>
          <p:cNvPr id="2014" name="Google Shape;2014;p1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15" name="Google Shape;2015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1771" y="3540250"/>
            <a:ext cx="1690575" cy="30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6" name="Google Shape;2016;p140"/>
          <p:cNvSpPr/>
          <p:nvPr/>
        </p:nvSpPr>
        <p:spPr>
          <a:xfrm>
            <a:off x="5587350" y="2074829"/>
            <a:ext cx="2046600" cy="1028700"/>
          </a:xfrm>
          <a:prstGeom prst="wedgeRoundRectCallout">
            <a:avLst>
              <a:gd fmla="val 32980" name="adj1"/>
              <a:gd fmla="val 79330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38761D"/>
                </a:solidFill>
              </a:rPr>
              <a:t>竟然跑了快</a:t>
            </a:r>
            <a:r>
              <a:rPr lang="zh-TW" sz="2400">
                <a:solidFill>
                  <a:srgbClr val="38761D"/>
                </a:solidFill>
              </a:rPr>
              <a:t>十分鐘</a:t>
            </a:r>
            <a:r>
              <a:rPr lang="zh-TW" sz="2400">
                <a:solidFill>
                  <a:srgbClr val="38761D"/>
                </a:solidFill>
              </a:rPr>
              <a:t>...</a:t>
            </a:r>
            <a:endParaRPr sz="24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14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022" name="Google Shape;2022;p1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等待... (2/3)</a:t>
            </a:r>
            <a:endParaRPr/>
          </a:p>
        </p:txBody>
      </p:sp>
      <p:sp>
        <p:nvSpPr>
          <p:cNvPr id="2023" name="Google Shape;2023;p1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24" name="Google Shape;2024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875" y="1631920"/>
            <a:ext cx="7478249" cy="4177410"/>
          </a:xfrm>
          <a:prstGeom prst="rect">
            <a:avLst/>
          </a:prstGeom>
          <a:noFill/>
          <a:ln>
            <a:noFill/>
          </a:ln>
        </p:spPr>
      </p:pic>
      <p:sp>
        <p:nvSpPr>
          <p:cNvPr id="2025" name="Google Shape;2025;p141"/>
          <p:cNvSpPr/>
          <p:nvPr/>
        </p:nvSpPr>
        <p:spPr>
          <a:xfrm>
            <a:off x="5352525" y="4777877"/>
            <a:ext cx="1084500" cy="61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14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31" name="Google Shape;2031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000" y="1125176"/>
            <a:ext cx="7482496" cy="51908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2" name="Google Shape;2032;p1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等待... 跑完了 (3/3)</a:t>
            </a:r>
            <a:endParaRPr/>
          </a:p>
        </p:txBody>
      </p:sp>
      <p:sp>
        <p:nvSpPr>
          <p:cNvPr id="2033" name="Google Shape;2033;p1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34" name="Google Shape;2034;p142"/>
          <p:cNvSpPr/>
          <p:nvPr/>
        </p:nvSpPr>
        <p:spPr>
          <a:xfrm>
            <a:off x="5259200" y="2129850"/>
            <a:ext cx="2628000" cy="731100"/>
          </a:xfrm>
          <a:prstGeom prst="wedgeRoundRectCallout">
            <a:avLst>
              <a:gd fmla="val -32056" name="adj1"/>
              <a:gd fmla="val 960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出現了文字雲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035" name="Google Shape;2035;p142"/>
          <p:cNvSpPr/>
          <p:nvPr/>
        </p:nvSpPr>
        <p:spPr>
          <a:xfrm>
            <a:off x="1493950" y="14992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36" name="Google Shape;2036;p142"/>
          <p:cNvSpPr/>
          <p:nvPr/>
        </p:nvSpPr>
        <p:spPr>
          <a:xfrm>
            <a:off x="1182950" y="2860950"/>
            <a:ext cx="1874400" cy="1821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37" name="Google Shape;2037;p142"/>
          <p:cNvSpPr/>
          <p:nvPr/>
        </p:nvSpPr>
        <p:spPr>
          <a:xfrm>
            <a:off x="887925" y="5108250"/>
            <a:ext cx="3237900" cy="894900"/>
          </a:xfrm>
          <a:prstGeom prst="wedgeRoundRectCallout">
            <a:avLst>
              <a:gd fmla="val -18835" name="adj1"/>
              <a:gd fmla="val -11400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3. 出現了.csv .png檔案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14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43" name="Google Shape;2043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49" y="1574150"/>
            <a:ext cx="7119525" cy="4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4" name="Google Shape;2044;p14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5. 下載csv文字列表跟png圖片</a:t>
            </a:r>
            <a:endParaRPr/>
          </a:p>
        </p:txBody>
      </p:sp>
      <p:sp>
        <p:nvSpPr>
          <p:cNvPr id="2045" name="Google Shape;2045;p1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6" name="Google Shape;2046;p143"/>
          <p:cNvGrpSpPr/>
          <p:nvPr/>
        </p:nvGrpSpPr>
        <p:grpSpPr>
          <a:xfrm>
            <a:off x="3998650" y="1110300"/>
            <a:ext cx="1146900" cy="1132200"/>
            <a:chOff x="6409125" y="2248100"/>
            <a:chExt cx="1146900" cy="1132200"/>
          </a:xfrm>
        </p:grpSpPr>
        <p:sp>
          <p:nvSpPr>
            <p:cNvPr id="2047" name="Google Shape;2047;p143"/>
            <p:cNvSpPr/>
            <p:nvPr/>
          </p:nvSpPr>
          <p:spPr>
            <a:xfrm>
              <a:off x="6409125" y="2248100"/>
              <a:ext cx="1146900" cy="1132200"/>
            </a:xfrm>
            <a:prstGeom prst="wedgeEllipseCallout">
              <a:avLst>
                <a:gd fmla="val -37305" name="adj1"/>
                <a:gd fmla="val 53884" name="adj2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>
                  <a:solidFill>
                    <a:srgbClr val="FFFFFF"/>
                  </a:solidFill>
                </a:rPr>
                <a:t>!</a:t>
              </a:r>
              <a:endParaRPr b="1" sz="4800">
                <a:solidFill>
                  <a:srgbClr val="FFFFFF"/>
                </a:solidFill>
              </a:endParaRPr>
            </a:p>
          </p:txBody>
        </p:sp>
        <p:pic>
          <p:nvPicPr>
            <p:cNvPr id="2048" name="Google Shape;2048;p1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00825" y="2432450"/>
              <a:ext cx="763500" cy="7634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9" name="Google Shape;2049;p143"/>
          <p:cNvSpPr/>
          <p:nvPr/>
        </p:nvSpPr>
        <p:spPr>
          <a:xfrm>
            <a:off x="4307675" y="2506726"/>
            <a:ext cx="12390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9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8" name="Google Shape;1378;p99"/>
          <p:cNvSpPr txBox="1"/>
          <p:nvPr/>
        </p:nvSpPr>
        <p:spPr>
          <a:xfrm>
            <a:off x="476250" y="5025063"/>
            <a:ext cx="81915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什麼樣的前提條件</a:t>
            </a:r>
            <a:endParaRPr b="1" sz="40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比較容易出現</a:t>
            </a: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短髮</a:t>
            </a: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呢？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79" name="Google Shape;1379;p99"/>
          <p:cNvGrpSpPr/>
          <p:nvPr/>
        </p:nvGrpSpPr>
        <p:grpSpPr>
          <a:xfrm>
            <a:off x="787662" y="688089"/>
            <a:ext cx="7568676" cy="3170548"/>
            <a:chOff x="457200" y="1513726"/>
            <a:chExt cx="7568676" cy="3170548"/>
          </a:xfrm>
        </p:grpSpPr>
        <p:pic>
          <p:nvPicPr>
            <p:cNvPr id="1380" name="Google Shape;1380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1600201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1" name="Google Shape;1381;p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8656" y="1600200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2" name="Google Shape;1382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312450" y="1513726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3" name="Google Shape;1383;p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18056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4" name="Google Shape;1384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36425" y="2689851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5" name="Google Shape;1385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03925" y="1513726"/>
              <a:ext cx="1531789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6" name="Google Shape;1386;p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6356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7" name="Google Shape;1387;p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55181" y="2836875"/>
              <a:ext cx="2170695" cy="184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8" name="Google Shape;1388;p99"/>
          <p:cNvSpPr/>
          <p:nvPr/>
        </p:nvSpPr>
        <p:spPr>
          <a:xfrm>
            <a:off x="3041375" y="3913650"/>
            <a:ext cx="3061200" cy="9777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Subgroup Discovery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子群組探勘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9" name="Google Shape;1389;p99"/>
          <p:cNvSpPr/>
          <p:nvPr/>
        </p:nvSpPr>
        <p:spPr>
          <a:xfrm>
            <a:off x="564150" y="858875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99"/>
          <p:cNvSpPr/>
          <p:nvPr/>
        </p:nvSpPr>
        <p:spPr>
          <a:xfrm>
            <a:off x="3747750" y="72785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99"/>
          <p:cNvSpPr/>
          <p:nvPr/>
        </p:nvSpPr>
        <p:spPr>
          <a:xfrm>
            <a:off x="5642950" y="63970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99"/>
          <p:cNvSpPr/>
          <p:nvPr/>
        </p:nvSpPr>
        <p:spPr>
          <a:xfrm>
            <a:off x="2804550" y="211180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3" name="Google Shape;139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9050" y="4701200"/>
            <a:ext cx="1571074" cy="158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144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55" name="Google Shape;2055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50" y="2099625"/>
            <a:ext cx="3856500" cy="2930027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6" name="Google Shape;2056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5450" y="2099626"/>
            <a:ext cx="3856500" cy="293002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57" name="Google Shape;2057;p144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…</a:t>
            </a:r>
            <a:r>
              <a:rPr lang="zh-TW"/>
              <a:t>positive</a:t>
            </a:r>
            <a:r>
              <a:rPr lang="zh-TW"/>
              <a:t>.png</a:t>
            </a:r>
            <a:endParaRPr/>
          </a:p>
        </p:txBody>
      </p:sp>
      <p:sp>
        <p:nvSpPr>
          <p:cNvPr id="2058" name="Google Shape;2058;p14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6. 分析成果：png文字雲圖片</a:t>
            </a:r>
            <a:endParaRPr/>
          </a:p>
        </p:txBody>
      </p:sp>
      <p:sp>
        <p:nvSpPr>
          <p:cNvPr id="2059" name="Google Shape;2059;p1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0" name="Google Shape;2060;p144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…</a:t>
            </a:r>
            <a:r>
              <a:rPr lang="zh-TW"/>
              <a:t>negative</a:t>
            </a:r>
            <a:r>
              <a:rPr lang="zh-TW"/>
              <a:t>.png</a:t>
            </a:r>
            <a:endParaRPr/>
          </a:p>
        </p:txBody>
      </p:sp>
      <p:sp>
        <p:nvSpPr>
          <p:cNvPr id="2061" name="Google Shape;2061;p144"/>
          <p:cNvSpPr/>
          <p:nvPr/>
        </p:nvSpPr>
        <p:spPr>
          <a:xfrm>
            <a:off x="2312388" y="5212750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WRAcc</a:t>
            </a:r>
            <a:r>
              <a:rPr lang="zh-TW" sz="2400"/>
              <a:t>越大，文字越大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14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67" name="Google Shape;206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750" y="1341324"/>
            <a:ext cx="6308700" cy="479311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8" name="Google Shape;2068;p1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6. 分析成果：png文字雲圖片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文字雲結果：</a:t>
            </a:r>
            <a:r>
              <a:rPr lang="zh-TW"/>
              <a:t>negative</a:t>
            </a:r>
            <a:endParaRPr/>
          </a:p>
        </p:txBody>
      </p:sp>
      <p:sp>
        <p:nvSpPr>
          <p:cNvPr id="2069" name="Google Shape;2069;p1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70" name="Google Shape;2070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19744" y="4277369"/>
            <a:ext cx="2767626" cy="225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Google Shape;2071;p145"/>
          <p:cNvSpPr/>
          <p:nvPr/>
        </p:nvSpPr>
        <p:spPr>
          <a:xfrm>
            <a:off x="3564150" y="5247900"/>
            <a:ext cx="2578500" cy="979500"/>
          </a:xfrm>
          <a:prstGeom prst="wedgeRoundRectCallout">
            <a:avLst>
              <a:gd fmla="val 69352" name="adj1"/>
              <a:gd fmla="val -4152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B45F06"/>
                </a:solidFill>
              </a:rPr>
              <a:t>錢錯了嗎？</a:t>
            </a:r>
            <a:endParaRPr sz="24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14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77" name="Google Shape;207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750" y="1368400"/>
            <a:ext cx="6308700" cy="4793115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8" name="Google Shape;2078;p14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6. 分析成果：png文字雲圖片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文字雲結果：</a:t>
            </a:r>
            <a:r>
              <a:rPr lang="zh-TW"/>
              <a:t>positive</a:t>
            </a:r>
            <a:endParaRPr/>
          </a:p>
        </p:txBody>
      </p:sp>
      <p:sp>
        <p:nvSpPr>
          <p:cNvPr id="2079" name="Google Shape;2079;p1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80" name="Google Shape;2080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2650" y="143594"/>
            <a:ext cx="2115225" cy="215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1" name="Google Shape;2081;p146"/>
          <p:cNvSpPr/>
          <p:nvPr/>
        </p:nvSpPr>
        <p:spPr>
          <a:xfrm>
            <a:off x="6575327" y="2711925"/>
            <a:ext cx="2296200" cy="894900"/>
          </a:xfrm>
          <a:prstGeom prst="wedgeRoundRectCallout">
            <a:avLst>
              <a:gd fmla="val 1802" name="adj1"/>
              <a:gd fmla="val -9340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B45F06"/>
                </a:solidFill>
                <a:highlight>
                  <a:srgbClr val="D9EAD3"/>
                </a:highlight>
              </a:rPr>
              <a:t>糧草</a:t>
            </a:r>
            <a:r>
              <a:rPr lang="zh-TW" sz="2400">
                <a:solidFill>
                  <a:srgbClr val="B45F06"/>
                </a:solidFill>
              </a:rPr>
              <a:t>？</a:t>
            </a:r>
            <a:r>
              <a:rPr lang="zh-TW" sz="2400">
                <a:solidFill>
                  <a:srgbClr val="B45F06"/>
                </a:solidFill>
                <a:highlight>
                  <a:srgbClr val="F4CCCC"/>
                </a:highlight>
              </a:rPr>
              <a:t>毒草</a:t>
            </a:r>
            <a:r>
              <a:rPr lang="zh-TW" sz="2400">
                <a:solidFill>
                  <a:srgbClr val="B45F06"/>
                </a:solidFill>
              </a:rPr>
              <a:t>？</a:t>
            </a:r>
            <a:endParaRPr sz="24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1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87" name="Google Shape;2087;p14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…</a:t>
            </a:r>
            <a:r>
              <a:rPr lang="zh-TW"/>
              <a:t>negative</a:t>
            </a:r>
            <a:r>
              <a:rPr lang="zh-TW"/>
              <a:t>.csv</a:t>
            </a:r>
            <a:endParaRPr/>
          </a:p>
        </p:txBody>
      </p:sp>
      <p:sp>
        <p:nvSpPr>
          <p:cNvPr id="2088" name="Google Shape;2088;p147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…positive.csv</a:t>
            </a:r>
            <a:endParaRPr/>
          </a:p>
        </p:txBody>
      </p:sp>
      <p:sp>
        <p:nvSpPr>
          <p:cNvPr id="2089" name="Google Shape;2089;p147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090" name="Google Shape;2090;p147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091" name="Google Shape;2091;p14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6. 分析成果：csv文字列表</a:t>
            </a:r>
            <a:endParaRPr/>
          </a:p>
        </p:txBody>
      </p:sp>
      <p:pic>
        <p:nvPicPr>
          <p:cNvPr id="2092" name="Google Shape;2092;p147"/>
          <p:cNvPicPr preferRelativeResize="0"/>
          <p:nvPr/>
        </p:nvPicPr>
        <p:blipFill rotWithShape="1">
          <a:blip r:embed="rId3">
            <a:alphaModFix/>
          </a:blip>
          <a:srcRect b="20785" l="0" r="0" t="0"/>
          <a:stretch/>
        </p:blipFill>
        <p:spPr>
          <a:xfrm>
            <a:off x="5102775" y="2074575"/>
            <a:ext cx="2795048" cy="4014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3" name="Google Shape;2093;p147"/>
          <p:cNvPicPr preferRelativeResize="0"/>
          <p:nvPr/>
        </p:nvPicPr>
        <p:blipFill rotWithShape="1">
          <a:blip r:embed="rId4">
            <a:alphaModFix/>
          </a:blip>
          <a:srcRect b="11870" l="0" r="31200" t="0"/>
          <a:stretch/>
        </p:blipFill>
        <p:spPr>
          <a:xfrm>
            <a:off x="1664188" y="2109588"/>
            <a:ext cx="1959315" cy="394397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94" name="Google Shape;2094;p147"/>
          <p:cNvSpPr/>
          <p:nvPr/>
        </p:nvSpPr>
        <p:spPr>
          <a:xfrm>
            <a:off x="1598900" y="5212750"/>
            <a:ext cx="5469600" cy="1040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weight = WRAcc * 1000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只在此類別出現的量化程度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148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實體物件圖片都是jpg</a:t>
            </a:r>
            <a:endParaRPr/>
          </a:p>
        </p:txBody>
      </p:sp>
      <p:sp>
        <p:nvSpPr>
          <p:cNvPr id="2100" name="Google Shape;2100;p14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其他案例：數位典藏後設資料分析</a:t>
            </a:r>
            <a:endParaRPr/>
          </a:p>
        </p:txBody>
      </p:sp>
      <p:sp>
        <p:nvSpPr>
          <p:cNvPr id="2101" name="Google Shape;2101;p1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02" name="Google Shape;2102;p148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影片特別多寶可夢</a:t>
            </a:r>
            <a:endParaRPr/>
          </a:p>
        </p:txBody>
      </p:sp>
      <p:sp>
        <p:nvSpPr>
          <p:cNvPr id="2103" name="Google Shape;2103;p148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104" name="Google Shape;2104;p148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105" name="Google Shape;2105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600" y="2635388"/>
            <a:ext cx="3856500" cy="28923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6" name="Google Shape;2106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50" y="2635400"/>
            <a:ext cx="3856500" cy="289238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149"/>
          <p:cNvSpPr/>
          <p:nvPr/>
        </p:nvSpPr>
        <p:spPr>
          <a:xfrm>
            <a:off x="7872225" y="1495350"/>
            <a:ext cx="1081200" cy="756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14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13" name="Google Shape;2113;p149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結語</a:t>
            </a:r>
            <a:endParaRPr/>
          </a:p>
        </p:txBody>
      </p:sp>
      <p:pic>
        <p:nvPicPr>
          <p:cNvPr id="2114" name="Google Shape;2114;p149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0" y="-1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15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120" name="Google Shape;2120;p150"/>
          <p:cNvSpPr txBox="1"/>
          <p:nvPr>
            <p:ph type="title"/>
          </p:nvPr>
        </p:nvSpPr>
        <p:spPr>
          <a:xfrm>
            <a:off x="4209425" y="143600"/>
            <a:ext cx="42192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解釋的詮釋</a:t>
            </a:r>
            <a:endParaRPr/>
          </a:p>
        </p:txBody>
      </p:sp>
      <p:sp>
        <p:nvSpPr>
          <p:cNvPr id="2121" name="Google Shape;2121;p1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22" name="Google Shape;2122;p150"/>
          <p:cNvSpPr txBox="1"/>
          <p:nvPr/>
        </p:nvSpPr>
        <p:spPr>
          <a:xfrm>
            <a:off x="4139650" y="1440925"/>
            <a:ext cx="45282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Word Cloud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文字雲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Infographic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資訊圖表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23" name="Google Shape;2123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396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150"/>
          <p:cNvSpPr/>
          <p:nvPr/>
        </p:nvSpPr>
        <p:spPr>
          <a:xfrm flipH="1" rot="5400000">
            <a:off x="6104350" y="3534475"/>
            <a:ext cx="5988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15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130" name="Google Shape;2130;p15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結合更多的證據</a:t>
            </a:r>
            <a:endParaRPr/>
          </a:p>
        </p:txBody>
      </p:sp>
      <p:sp>
        <p:nvSpPr>
          <p:cNvPr id="2131" name="Google Shape;2131;p1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132" name="Google Shape;2132;p151"/>
          <p:cNvPicPr preferRelativeResize="0"/>
          <p:nvPr/>
        </p:nvPicPr>
        <p:blipFill rotWithShape="1">
          <a:blip r:embed="rId3">
            <a:alphaModFix/>
          </a:blip>
          <a:srcRect b="28926" l="0" r="0" t="0"/>
          <a:stretch/>
        </p:blipFill>
        <p:spPr>
          <a:xfrm>
            <a:off x="300050" y="1352913"/>
            <a:ext cx="3955650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3" name="Google Shape;2133;p151"/>
          <p:cNvSpPr/>
          <p:nvPr/>
        </p:nvSpPr>
        <p:spPr>
          <a:xfrm flipH="1" rot="-10799204">
            <a:off x="3434100" y="2677967"/>
            <a:ext cx="1295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B71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4" name="Google Shape;2134;p151"/>
          <p:cNvSpPr/>
          <p:nvPr/>
        </p:nvSpPr>
        <p:spPr>
          <a:xfrm>
            <a:off x="4403700" y="2393563"/>
            <a:ext cx="3325800" cy="109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非結構化資料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(質性資料)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35" name="Google Shape;2135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5080" y="2393563"/>
            <a:ext cx="1034990" cy="10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6" name="Google Shape;2136;p151"/>
          <p:cNvSpPr/>
          <p:nvPr/>
        </p:nvSpPr>
        <p:spPr>
          <a:xfrm flipH="1" rot="-10799020">
            <a:off x="3434100" y="4679944"/>
            <a:ext cx="1052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7964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lide test spell check" id="2137" name="Google Shape;2137;p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7525" y="4320387"/>
            <a:ext cx="1243800" cy="1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Google Shape;2138;p151"/>
          <p:cNvSpPr/>
          <p:nvPr/>
        </p:nvSpPr>
        <p:spPr>
          <a:xfrm>
            <a:off x="4475125" y="4395538"/>
            <a:ext cx="3325800" cy="109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結構</a:t>
            </a: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化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(量化資料)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15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144" name="Google Shape;2144;p15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激發更多看法</a:t>
            </a:r>
            <a:endParaRPr/>
          </a:p>
        </p:txBody>
      </p:sp>
      <p:sp>
        <p:nvSpPr>
          <p:cNvPr id="2145" name="Google Shape;2145;p1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146" name="Google Shape;2146;p152"/>
          <p:cNvPicPr preferRelativeResize="0"/>
          <p:nvPr/>
        </p:nvPicPr>
        <p:blipFill rotWithShape="1">
          <a:blip r:embed="rId3">
            <a:alphaModFix/>
          </a:blip>
          <a:srcRect b="28926" l="0" r="0" t="0"/>
          <a:stretch/>
        </p:blipFill>
        <p:spPr>
          <a:xfrm>
            <a:off x="2517975" y="1505313"/>
            <a:ext cx="3955650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152"/>
          <p:cNvPicPr preferRelativeResize="0"/>
          <p:nvPr/>
        </p:nvPicPr>
        <p:blipFill rotWithShape="1">
          <a:blip r:embed="rId4">
            <a:alphaModFix/>
          </a:blip>
          <a:srcRect b="0" l="0" r="54155" t="0"/>
          <a:stretch/>
        </p:blipFill>
        <p:spPr>
          <a:xfrm>
            <a:off x="814400" y="2452700"/>
            <a:ext cx="1195400" cy="371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" name="Google Shape;2148;p152"/>
          <p:cNvPicPr preferRelativeResize="0"/>
          <p:nvPr/>
        </p:nvPicPr>
        <p:blipFill rotWithShape="1">
          <a:blip r:embed="rId4">
            <a:alphaModFix/>
          </a:blip>
          <a:srcRect b="0" l="45937" r="0" t="0"/>
          <a:stretch/>
        </p:blipFill>
        <p:spPr>
          <a:xfrm>
            <a:off x="7181850" y="2452700"/>
            <a:ext cx="1409700" cy="3710326"/>
          </a:xfrm>
          <a:prstGeom prst="rect">
            <a:avLst/>
          </a:prstGeom>
          <a:noFill/>
          <a:ln>
            <a:noFill/>
          </a:ln>
        </p:spPr>
      </p:pic>
      <p:sp>
        <p:nvSpPr>
          <p:cNvPr id="2149" name="Google Shape;2149;p152"/>
          <p:cNvSpPr/>
          <p:nvPr/>
        </p:nvSpPr>
        <p:spPr>
          <a:xfrm>
            <a:off x="558600" y="1505325"/>
            <a:ext cx="1707000" cy="1045800"/>
          </a:xfrm>
          <a:prstGeom prst="wedgeRoundRectCallout">
            <a:avLst>
              <a:gd fmla="val -7867" name="adj1"/>
              <a:gd fmla="val 71335" name="adj2"/>
              <a:gd fmla="val 0" name="adj3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說服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50" name="Google Shape;2150;p152"/>
          <p:cNvSpPr/>
          <p:nvPr/>
        </p:nvSpPr>
        <p:spPr>
          <a:xfrm>
            <a:off x="6884550" y="1176725"/>
            <a:ext cx="1707000" cy="1045800"/>
          </a:xfrm>
          <a:prstGeom prst="wedgeRoundRectCallout">
            <a:avLst>
              <a:gd fmla="val -7867" name="adj1"/>
              <a:gd fmla="val 71335" name="adj2"/>
              <a:gd fmla="val 0" name="adj3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15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156" name="Google Shape;2156;p15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7" name="Google Shape;2157;p1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158" name="Google Shape;215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498" y="2341300"/>
            <a:ext cx="4638976" cy="26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53"/>
          <p:cNvSpPr/>
          <p:nvPr/>
        </p:nvSpPr>
        <p:spPr>
          <a:xfrm>
            <a:off x="2818750" y="4811663"/>
            <a:ext cx="1542300" cy="763500"/>
          </a:xfrm>
          <a:prstGeom prst="wedgeRoundRectCallout">
            <a:avLst>
              <a:gd fmla="val 6297" name="adj1"/>
              <a:gd fmla="val -879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檢查點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60" name="Google Shape;2160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873" y="2993178"/>
            <a:ext cx="2305800" cy="1527600"/>
          </a:xfrm>
          <a:prstGeom prst="rightArrow">
            <a:avLst>
              <a:gd fmla="val 75144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61" name="Google Shape;2161;p153"/>
          <p:cNvSpPr txBox="1"/>
          <p:nvPr/>
        </p:nvSpPr>
        <p:spPr>
          <a:xfrm>
            <a:off x="476250" y="9774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解釋</a:t>
            </a: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不是終點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0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99" name="Google Shape;139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9050" y="4701200"/>
            <a:ext cx="1571074" cy="15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00"/>
          <p:cNvSpPr txBox="1"/>
          <p:nvPr/>
        </p:nvSpPr>
        <p:spPr>
          <a:xfrm>
            <a:off x="476250" y="4869538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說不定是...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穿著的衣服顏色？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01" name="Google Shape;140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62" y="801639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9118" y="801638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5642912" y="715164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948518" y="2038313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6887" y="1891289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387" y="715164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46818" y="2038313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85643" y="2038313"/>
            <a:ext cx="2170695" cy="184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5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1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67" name="Google Shape;2167;p154"/>
          <p:cNvSpPr txBox="1"/>
          <p:nvPr/>
        </p:nvSpPr>
        <p:spPr>
          <a:xfrm>
            <a:off x="1251600" y="4567901"/>
            <a:ext cx="65532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獲得另一種看待文本的方法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68" name="Google Shape;2168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842" y="1294999"/>
            <a:ext cx="4993394" cy="332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169" name="Google Shape;2169;p154"/>
          <p:cNvSpPr/>
          <p:nvPr/>
        </p:nvSpPr>
        <p:spPr>
          <a:xfrm>
            <a:off x="5090875" y="1797450"/>
            <a:ext cx="2713800" cy="19809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從xAI得到的解釋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1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75" name="Google Shape;2175;p155"/>
          <p:cNvSpPr txBox="1"/>
          <p:nvPr/>
        </p:nvSpPr>
        <p:spPr>
          <a:xfrm>
            <a:off x="476250" y="44040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你從中學到了什麼！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76" name="Google Shape;2176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48550" y="1802475"/>
            <a:ext cx="3066691" cy="3066701"/>
          </a:xfrm>
          <a:prstGeom prst="rect">
            <a:avLst/>
          </a:prstGeom>
          <a:noFill/>
          <a:ln>
            <a:noFill/>
          </a:ln>
          <a:effectLst>
            <a:outerShdw blurRad="1042988" rotWithShape="0" algn="bl" dir="5400000" dist="19050">
              <a:srgbClr val="FFFF00">
                <a:alpha val="50000"/>
              </a:srgbClr>
            </a:outerShdw>
          </a:effectLst>
        </p:spPr>
      </p:pic>
      <p:pic>
        <p:nvPicPr>
          <p:cNvPr id="2177" name="Google Shape;2177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750" y="3232333"/>
            <a:ext cx="1330874" cy="1303713"/>
          </a:xfrm>
          <a:prstGeom prst="rect">
            <a:avLst/>
          </a:prstGeom>
          <a:noFill/>
          <a:ln>
            <a:noFill/>
          </a:ln>
        </p:spPr>
      </p:pic>
      <p:sp>
        <p:nvSpPr>
          <p:cNvPr id="2178" name="Google Shape;2178;p155"/>
          <p:cNvSpPr txBox="1"/>
          <p:nvPr/>
        </p:nvSpPr>
        <p:spPr>
          <a:xfrm>
            <a:off x="3072000" y="12101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重要的是</a:t>
            </a:r>
            <a:endParaRPr sz="32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156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4" name="Google Shape;2184;p156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2185" name="Google Shape;2185;p15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15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15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8" name="Google Shape;2188;p156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2189" name="Google Shape;2189;p15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15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15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2" name="Google Shape;2192;p156"/>
          <p:cNvGrpSpPr/>
          <p:nvPr/>
        </p:nvGrpSpPr>
        <p:grpSpPr>
          <a:xfrm rot="1336272">
            <a:off x="319965" y="2208442"/>
            <a:ext cx="901717" cy="1446156"/>
            <a:chOff x="4509424" y="1600237"/>
            <a:chExt cx="1184961" cy="1900417"/>
          </a:xfrm>
        </p:grpSpPr>
        <p:grpSp>
          <p:nvGrpSpPr>
            <p:cNvPr id="2193" name="Google Shape;2193;p156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2194" name="Google Shape;2194;p156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5" name="Google Shape;2195;p156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196" name="Google Shape;2196;p1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97" name="Google Shape;2197;p156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2198" name="Google Shape;2198;p15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99" name="Google Shape;2199;p15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0" name="Google Shape;2200;p15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1" name="Google Shape;2201;p15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2" name="Google Shape;2202;p15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203" name="Google Shape;2203;p15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4" name="Google Shape;2204;p15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5" name="Google Shape;2205;p15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06" name="Google Shape;2206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50" y="5186050"/>
            <a:ext cx="643800" cy="16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7" name="Google Shape;2207;p156"/>
          <p:cNvGrpSpPr/>
          <p:nvPr/>
        </p:nvGrpSpPr>
        <p:grpSpPr>
          <a:xfrm>
            <a:off x="3373269" y="2282813"/>
            <a:ext cx="1016875" cy="1072897"/>
            <a:chOff x="4490675" y="-372879"/>
            <a:chExt cx="1247700" cy="1247700"/>
          </a:xfrm>
        </p:grpSpPr>
        <p:sp>
          <p:nvSpPr>
            <p:cNvPr id="2208" name="Google Shape;2208;p156"/>
            <p:cNvSpPr/>
            <p:nvPr/>
          </p:nvSpPr>
          <p:spPr>
            <a:xfrm>
              <a:off x="4490675" y="-372879"/>
              <a:ext cx="1247700" cy="12477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/>
            </a:solidFill>
            <a:ln cap="flat" cmpd="sng" w="1143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09" name="Google Shape;2209;p156"/>
            <p:cNvGrpSpPr/>
            <p:nvPr/>
          </p:nvGrpSpPr>
          <p:grpSpPr>
            <a:xfrm>
              <a:off x="4579538" y="-271369"/>
              <a:ext cx="1069969" cy="1079355"/>
              <a:chOff x="3750225" y="-93219"/>
              <a:chExt cx="1069969" cy="1079355"/>
            </a:xfrm>
          </p:grpSpPr>
          <p:sp>
            <p:nvSpPr>
              <p:cNvPr id="2210" name="Google Shape;2210;p156"/>
              <p:cNvSpPr/>
              <p:nvPr/>
            </p:nvSpPr>
            <p:spPr>
              <a:xfrm>
                <a:off x="3799594" y="-34464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1" name="Google Shape;2211;p156"/>
              <p:cNvSpPr/>
              <p:nvPr/>
            </p:nvSpPr>
            <p:spPr>
              <a:xfrm>
                <a:off x="3750225" y="-93219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12" name="Google Shape;2212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55662" y="1548150"/>
            <a:ext cx="3035576" cy="3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0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14" name="Google Shape;1414;p101"/>
          <p:cNvSpPr/>
          <p:nvPr/>
        </p:nvSpPr>
        <p:spPr>
          <a:xfrm>
            <a:off x="530250" y="649250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101"/>
          <p:cNvSpPr/>
          <p:nvPr/>
        </p:nvSpPr>
        <p:spPr>
          <a:xfrm>
            <a:off x="2657225" y="1782325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101"/>
          <p:cNvSpPr/>
          <p:nvPr/>
        </p:nvSpPr>
        <p:spPr>
          <a:xfrm>
            <a:off x="3853700" y="510100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101"/>
          <p:cNvSpPr/>
          <p:nvPr/>
        </p:nvSpPr>
        <p:spPr>
          <a:xfrm>
            <a:off x="6377375" y="1782325"/>
            <a:ext cx="1789200" cy="1847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8" name="Google Shape;141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62" y="649239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9118" y="649238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42912" y="562764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948518" y="1885913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887" y="1738889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387" y="562764"/>
            <a:ext cx="1531789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46818" y="1885913"/>
            <a:ext cx="2170695" cy="18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85643" y="1885913"/>
            <a:ext cx="2170695" cy="18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01"/>
          <p:cNvSpPr txBox="1"/>
          <p:nvPr/>
        </p:nvSpPr>
        <p:spPr>
          <a:xfrm>
            <a:off x="476250" y="5025063"/>
            <a:ext cx="81915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E69138"/>
                </a:solidFill>
                <a:highlight>
                  <a:srgbClr val="D9EAD3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橘色衣服</a:t>
            </a:r>
            <a:r>
              <a:rPr b="1" lang="zh-TW" sz="4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中，觀察目標：</a:t>
            </a: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短髮</a:t>
            </a:r>
            <a:endParaRPr b="1" sz="4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0000"/>
                </a:solidFill>
              </a:rPr>
              <a:t>佔</a:t>
            </a:r>
            <a:r>
              <a:rPr lang="zh-TW" sz="4000">
                <a:solidFill>
                  <a:srgbClr val="FF0000"/>
                </a:solidFill>
              </a:rPr>
              <a:t>75%</a:t>
            </a:r>
            <a:r>
              <a:rPr lang="zh-TW" sz="4000">
                <a:solidFill>
                  <a:srgbClr val="000000"/>
                </a:solidFill>
              </a:rPr>
              <a:t> (</a:t>
            </a:r>
            <a:r>
              <a:rPr lang="zh-TW" sz="4000">
                <a:solidFill>
                  <a:srgbClr val="FF0000"/>
                </a:solidFill>
              </a:rPr>
              <a:t>3</a:t>
            </a:r>
            <a:r>
              <a:rPr lang="zh-TW" sz="4000">
                <a:solidFill>
                  <a:srgbClr val="000000"/>
                </a:solidFill>
              </a:rPr>
              <a:t>/</a:t>
            </a:r>
            <a:r>
              <a:rPr lang="zh-TW" sz="4000">
                <a:solidFill>
                  <a:srgbClr val="38761D"/>
                </a:solidFill>
              </a:rPr>
              <a:t>4</a:t>
            </a:r>
            <a:r>
              <a:rPr lang="zh-TW" sz="4000">
                <a:solidFill>
                  <a:srgbClr val="000000"/>
                </a:solidFill>
              </a:rPr>
              <a:t>)</a:t>
            </a:r>
            <a:endParaRPr b="1"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7" name="Google Shape;1427;p101"/>
          <p:cNvSpPr/>
          <p:nvPr/>
        </p:nvSpPr>
        <p:spPr>
          <a:xfrm>
            <a:off x="1246700" y="3890325"/>
            <a:ext cx="2007900" cy="9777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Subgroup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子群組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8" name="Google Shape;1428;p101"/>
          <p:cNvSpPr/>
          <p:nvPr/>
        </p:nvSpPr>
        <p:spPr>
          <a:xfrm>
            <a:off x="3566350" y="4003663"/>
            <a:ext cx="2007900" cy="76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9" name="Google Shape;1429;p101"/>
          <p:cNvSpPr/>
          <p:nvPr/>
        </p:nvSpPr>
        <p:spPr>
          <a:xfrm rot="-10798538">
            <a:off x="5377699" y="4116838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101"/>
          <p:cNvSpPr/>
          <p:nvPr/>
        </p:nvSpPr>
        <p:spPr>
          <a:xfrm>
            <a:off x="6082996" y="4003663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短髮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31" name="Google Shape;1431;p101"/>
          <p:cNvSpPr/>
          <p:nvPr/>
        </p:nvSpPr>
        <p:spPr>
          <a:xfrm>
            <a:off x="600600" y="565325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101"/>
          <p:cNvSpPr/>
          <p:nvPr/>
        </p:nvSpPr>
        <p:spPr>
          <a:xfrm>
            <a:off x="2727575" y="1784875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101"/>
          <p:cNvSpPr/>
          <p:nvPr/>
        </p:nvSpPr>
        <p:spPr>
          <a:xfrm>
            <a:off x="3924050" y="512650"/>
            <a:ext cx="1648500" cy="184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02"/>
          <p:cNvSpPr txBox="1"/>
          <p:nvPr>
            <p:ph idx="12" type="sldNum"/>
          </p:nvPr>
        </p:nvSpPr>
        <p:spPr>
          <a:xfrm>
            <a:off x="7010400" y="6381750"/>
            <a:ext cx="2133600" cy="47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b="0" lang="zh-TW">
                <a:solidFill>
                  <a:schemeClr val="dk1"/>
                </a:solidFill>
              </a:rPr>
              <a:t>‹#›</a:t>
            </a:fld>
            <a:endParaRPr/>
          </a:p>
        </p:txBody>
      </p:sp>
      <p:sp>
        <p:nvSpPr>
          <p:cNvPr id="1439" name="Google Shape;1439;p102"/>
          <p:cNvSpPr txBox="1"/>
          <p:nvPr>
            <p:ph idx="1" type="body"/>
          </p:nvPr>
        </p:nvSpPr>
        <p:spPr>
          <a:xfrm>
            <a:off x="0" y="5433175"/>
            <a:ext cx="9134400" cy="9615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9900"/>
                </a:solidFill>
              </a:rPr>
              <a:t>橘色衣服</a:t>
            </a:r>
            <a:r>
              <a:rPr lang="zh-TW" sz="3600"/>
              <a:t>暗藏潮流密碼！</a:t>
            </a:r>
            <a:endParaRPr sz="3600"/>
          </a:p>
        </p:txBody>
      </p:sp>
      <p:pic>
        <p:nvPicPr>
          <p:cNvPr id="1440" name="Google Shape;144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125" y="957450"/>
            <a:ext cx="5715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03"/>
          <p:cNvSpPr/>
          <p:nvPr/>
        </p:nvSpPr>
        <p:spPr>
          <a:xfrm>
            <a:off x="892950" y="4723471"/>
            <a:ext cx="5944800" cy="15018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10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47" name="Google Shape;1447;p10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</a:t>
            </a:r>
            <a:r>
              <a:rPr lang="zh-TW"/>
              <a:t>子群組探勘產生解釋</a:t>
            </a:r>
            <a:endParaRPr/>
          </a:p>
        </p:txBody>
      </p:sp>
      <p:sp>
        <p:nvSpPr>
          <p:cNvPr id="1448" name="Google Shape;1448;p103"/>
          <p:cNvSpPr/>
          <p:nvPr/>
        </p:nvSpPr>
        <p:spPr>
          <a:xfrm>
            <a:off x="4898700" y="2563175"/>
            <a:ext cx="3788100" cy="1699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449" name="Google Shape;144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620" y="2688072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8143" y="3201407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1609" y="3727869"/>
            <a:ext cx="1022614" cy="87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103"/>
          <p:cNvSpPr/>
          <p:nvPr/>
        </p:nvSpPr>
        <p:spPr>
          <a:xfrm>
            <a:off x="5809725" y="1883825"/>
            <a:ext cx="1870200" cy="9429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子群組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(衣服=橘)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53" name="Google Shape;1453;p103"/>
          <p:cNvSpPr/>
          <p:nvPr/>
        </p:nvSpPr>
        <p:spPr>
          <a:xfrm>
            <a:off x="511063" y="2563175"/>
            <a:ext cx="3788100" cy="1699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454" name="Google Shape;145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83" y="2688072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677" y="2688072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06763" y="3270669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506" y="3201407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07701" y="3270669"/>
            <a:ext cx="1022614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3972" y="3270669"/>
            <a:ext cx="1022614" cy="87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103"/>
          <p:cNvSpPr/>
          <p:nvPr/>
        </p:nvSpPr>
        <p:spPr>
          <a:xfrm>
            <a:off x="1401163" y="1786663"/>
            <a:ext cx="2007900" cy="977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Base Model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基礎模型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1" name="Google Shape;1461;p103"/>
          <p:cNvSpPr/>
          <p:nvPr/>
        </p:nvSpPr>
        <p:spPr>
          <a:xfrm>
            <a:off x="4178850" y="3052300"/>
            <a:ext cx="786300" cy="69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462" name="Google Shape;1462;p103"/>
          <p:cNvSpPr/>
          <p:nvPr/>
        </p:nvSpPr>
        <p:spPr>
          <a:xfrm rot="7199335">
            <a:off x="4667067" y="4083539"/>
            <a:ext cx="786263" cy="6911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63" name="Google Shape;1463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062012" y="4548800"/>
            <a:ext cx="1571074" cy="15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103"/>
          <p:cNvSpPr/>
          <p:nvPr/>
        </p:nvSpPr>
        <p:spPr>
          <a:xfrm>
            <a:off x="2443225" y="4858438"/>
            <a:ext cx="2007900" cy="763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衣服=橘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5" name="Google Shape;1465;p103"/>
          <p:cNvSpPr/>
          <p:nvPr/>
        </p:nvSpPr>
        <p:spPr>
          <a:xfrm rot="-10798538">
            <a:off x="4254574" y="4971613"/>
            <a:ext cx="705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103"/>
          <p:cNvSpPr/>
          <p:nvPr/>
        </p:nvSpPr>
        <p:spPr>
          <a:xfrm>
            <a:off x="4959871" y="4858438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短髮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67" name="Google Shape;146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152" y="2647334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10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18291" y="2647334"/>
            <a:ext cx="721626" cy="87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515" y="2647334"/>
            <a:ext cx="721626" cy="87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103"/>
          <p:cNvSpPr txBox="1"/>
          <p:nvPr/>
        </p:nvSpPr>
        <p:spPr>
          <a:xfrm>
            <a:off x="3173975" y="5787038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解釋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